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81" r:id="rId5"/>
  </p:sldMasterIdLst>
  <p:notesMasterIdLst>
    <p:notesMasterId r:id="rId19"/>
  </p:notesMasterIdLst>
  <p:sldIdLst>
    <p:sldId id="296" r:id="rId6"/>
    <p:sldId id="294" r:id="rId7"/>
    <p:sldId id="292" r:id="rId8"/>
    <p:sldId id="299" r:id="rId9"/>
    <p:sldId id="291" r:id="rId10"/>
    <p:sldId id="290" r:id="rId11"/>
    <p:sldId id="300" r:id="rId12"/>
    <p:sldId id="289" r:id="rId13"/>
    <p:sldId id="288" r:id="rId14"/>
    <p:sldId id="295" r:id="rId15"/>
    <p:sldId id="277" r:id="rId16"/>
    <p:sldId id="278" r:id="rId17"/>
    <p:sldId id="297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telfolien Stammtischformate" id="{56821F89-4446-4D5C-ABDA-E7A140F9465C}">
          <p14:sldIdLst>
            <p14:sldId id="296"/>
          </p14:sldIdLst>
        </p14:section>
        <p14:section name="Die JDWA" id="{BAEA519F-74D5-4F10-9C6C-301F964F4A45}">
          <p14:sldIdLst>
            <p14:sldId id="294"/>
            <p14:sldId id="292"/>
            <p14:sldId id="299"/>
            <p14:sldId id="291"/>
            <p14:sldId id="290"/>
            <p14:sldId id="300"/>
            <p14:sldId id="289"/>
            <p14:sldId id="288"/>
            <p14:sldId id="295"/>
          </p14:sldIdLst>
        </p14:section>
        <p14:section name="Mitgliedschaft" id="{42042830-5C18-4223-9A80-F1722F657F02}">
          <p14:sldIdLst>
            <p14:sldId id="277"/>
            <p14:sldId id="27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xNcWg/jIJ5Mu5h+iuiX5sAOJlp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606E2A-0B39-F914-6364-49CB0F68A15E}" name="c.moeginger" initials="c." userId="S::c.moeginger_hotmail.de#ext#@dwagfa.onmicrosoft.com::b8b39e91-d0a8-4e54-b4c5-f729a1f7a2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888"/>
    <a:srgbClr val="8DC22A"/>
    <a:srgbClr val="0274BE"/>
    <a:srgbClr val="94C11F"/>
    <a:srgbClr val="8AB4E1"/>
    <a:srgbClr val="CFE09B"/>
    <a:srgbClr val="8AB42F"/>
    <a:srgbClr val="6F8F2C"/>
    <a:srgbClr val="000000"/>
    <a:srgbClr val="DD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3D676-E861-B1E2-1CAE-27E0AA3534DE}" v="10" dt="2025-01-20T12:56:51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2" autoAdjust="0"/>
  </p:normalViewPr>
  <p:slideViewPr>
    <p:cSldViewPr snapToGrid="0">
      <p:cViewPr varScale="1">
        <p:scale>
          <a:sx n="93" d="100"/>
          <a:sy n="93" d="100"/>
        </p:scale>
        <p:origin x="114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he, Elke" userId="S::uhe@dwa.de::6a947f6f-73be-4aca-bccf-0dbf1aa5da97" providerId="AD" clId="Web-{5CE3D676-E861-B1E2-1CAE-27E0AA3534DE}"/>
    <pc:docChg chg="modSld">
      <pc:chgData name="Uhe, Elke" userId="S::uhe@dwa.de::6a947f6f-73be-4aca-bccf-0dbf1aa5da97" providerId="AD" clId="Web-{5CE3D676-E861-B1E2-1CAE-27E0AA3534DE}" dt="2025-01-20T12:56:47.543" v="3" actId="20577"/>
      <pc:docMkLst>
        <pc:docMk/>
      </pc:docMkLst>
      <pc:sldChg chg="modSp">
        <pc:chgData name="Uhe, Elke" userId="S::uhe@dwa.de::6a947f6f-73be-4aca-bccf-0dbf1aa5da97" providerId="AD" clId="Web-{5CE3D676-E861-B1E2-1CAE-27E0AA3534DE}" dt="2025-01-20T12:56:47.543" v="3" actId="20577"/>
        <pc:sldMkLst>
          <pc:docMk/>
          <pc:sldMk cId="3344067056" sldId="295"/>
        </pc:sldMkLst>
        <pc:spChg chg="mod">
          <ac:chgData name="Uhe, Elke" userId="S::uhe@dwa.de::6a947f6f-73be-4aca-bccf-0dbf1aa5da97" providerId="AD" clId="Web-{5CE3D676-E861-B1E2-1CAE-27E0AA3534DE}" dt="2025-01-20T12:56:47.543" v="3" actId="20577"/>
          <ac:spMkLst>
            <pc:docMk/>
            <pc:sldMk cId="3344067056" sldId="295"/>
            <ac:spMk id="23" creationId="{55D2DAF2-835C-5D16-1E8E-998B53C5A418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5AB96C49-ECC6-4B2B-9A10-160E9069C923}"/>
    <pc:docChg chg="modSld">
      <pc:chgData name="c.moeginger" userId="S::c.moeginger_hotmail.de#ext#@dwagfa.onmicrosoft.com::b8b39e91-d0a8-4e54-b4c5-f729a1f7a263" providerId="AD" clId="Web-{5AB96C49-ECC6-4B2B-9A10-160E9069C923}" dt="2024-10-14T12:30:57.975" v="51" actId="1076"/>
      <pc:docMkLst>
        <pc:docMk/>
      </pc:docMkLst>
      <pc:sldChg chg="delSp modSp">
        <pc:chgData name="c.moeginger" userId="S::c.moeginger_hotmail.de#ext#@dwagfa.onmicrosoft.com::b8b39e91-d0a8-4e54-b4c5-f729a1f7a263" providerId="AD" clId="Web-{5AB96C49-ECC6-4B2B-9A10-160E9069C923}" dt="2024-10-14T12:30:57.975" v="51" actId="1076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5AB96C49-ECC6-4B2B-9A10-160E9069C923}" dt="2024-10-14T12:30:18.990" v="49" actId="1076"/>
          <ac:spMkLst>
            <pc:docMk/>
            <pc:sldMk cId="2721114166" sldId="291"/>
            <ac:spMk id="22" creationId="{5B6844D6-4B47-D00D-8526-5864B341E194}"/>
          </ac:spMkLst>
        </pc:spChg>
        <pc:picChg chg="mod">
          <ac:chgData name="c.moeginger" userId="S::c.moeginger_hotmail.de#ext#@dwagfa.onmicrosoft.com::b8b39e91-d0a8-4e54-b4c5-f729a1f7a263" providerId="AD" clId="Web-{5AB96C49-ECC6-4B2B-9A10-160E9069C923}" dt="2024-10-14T12:30:57.975" v="51" actId="1076"/>
          <ac:picMkLst>
            <pc:docMk/>
            <pc:sldMk cId="2721114166" sldId="291"/>
            <ac:picMk id="14" creationId="{6720AA56-60DD-9E83-95CE-1C08F110D46E}"/>
          </ac:picMkLst>
        </pc:picChg>
        <pc:picChg chg="del">
          <ac:chgData name="c.moeginger" userId="S::c.moeginger_hotmail.de#ext#@dwagfa.onmicrosoft.com::b8b39e91-d0a8-4e54-b4c5-f729a1f7a263" providerId="AD" clId="Web-{5AB96C49-ECC6-4B2B-9A10-160E9069C923}" dt="2024-10-14T12:30:11.583" v="45"/>
          <ac:picMkLst>
            <pc:docMk/>
            <pc:sldMk cId="2721114166" sldId="291"/>
            <ac:picMk id="23" creationId="{4DE186D1-A670-77B3-8A6C-8D6803DA10EB}"/>
          </ac:picMkLst>
        </pc:picChg>
      </pc:sldChg>
      <pc:sldChg chg="delSp modSp">
        <pc:chgData name="c.moeginger" userId="S::c.moeginger_hotmail.de#ext#@dwagfa.onmicrosoft.com::b8b39e91-d0a8-4e54-b4c5-f729a1f7a263" providerId="AD" clId="Web-{5AB96C49-ECC6-4B2B-9A10-160E9069C923}" dt="2024-10-14T12:29:21.176" v="17" actId="20577"/>
        <pc:sldMkLst>
          <pc:docMk/>
          <pc:sldMk cId="2493825471" sldId="292"/>
        </pc:sldMkLst>
        <pc:spChg chg="mod">
          <ac:chgData name="c.moeginger" userId="S::c.moeginger_hotmail.de#ext#@dwagfa.onmicrosoft.com::b8b39e91-d0a8-4e54-b4c5-f729a1f7a263" providerId="AD" clId="Web-{5AB96C49-ECC6-4B2B-9A10-160E9069C923}" dt="2024-10-14T12:29:21.176" v="17" actId="20577"/>
          <ac:spMkLst>
            <pc:docMk/>
            <pc:sldMk cId="2493825471" sldId="292"/>
            <ac:spMk id="43" creationId="{8412387C-92F2-7C00-5EED-C387DD2E5A66}"/>
          </ac:spMkLst>
        </pc:spChg>
        <pc:picChg chg="del">
          <ac:chgData name="c.moeginger" userId="S::c.moeginger_hotmail.de#ext#@dwagfa.onmicrosoft.com::b8b39e91-d0a8-4e54-b4c5-f729a1f7a263" providerId="AD" clId="Web-{5AB96C49-ECC6-4B2B-9A10-160E9069C923}" dt="2024-10-14T12:29:03.316" v="0"/>
          <ac:picMkLst>
            <pc:docMk/>
            <pc:sldMk cId="2493825471" sldId="292"/>
            <ac:picMk id="38" creationId="{41249F25-0221-68AC-BB0C-9CD9104AF6A5}"/>
          </ac:picMkLst>
        </pc:picChg>
      </pc:sldChg>
      <pc:sldChg chg="delSp modSp">
        <pc:chgData name="c.moeginger" userId="S::c.moeginger_hotmail.de#ext#@dwagfa.onmicrosoft.com::b8b39e91-d0a8-4e54-b4c5-f729a1f7a263" providerId="AD" clId="Web-{5AB96C49-ECC6-4B2B-9A10-160E9069C923}" dt="2024-10-14T12:29:35.301" v="44" actId="20577"/>
        <pc:sldMkLst>
          <pc:docMk/>
          <pc:sldMk cId="2572407659" sldId="299"/>
        </pc:sldMkLst>
        <pc:spChg chg="mod">
          <ac:chgData name="c.moeginger" userId="S::c.moeginger_hotmail.de#ext#@dwagfa.onmicrosoft.com::b8b39e91-d0a8-4e54-b4c5-f729a1f7a263" providerId="AD" clId="Web-{5AB96C49-ECC6-4B2B-9A10-160E9069C923}" dt="2024-10-14T12:29:35.301" v="44" actId="20577"/>
          <ac:spMkLst>
            <pc:docMk/>
            <pc:sldMk cId="2572407659" sldId="299"/>
            <ac:spMk id="13" creationId="{1629916E-34E0-03BF-C804-2F5481F616FF}"/>
          </ac:spMkLst>
        </pc:spChg>
        <pc:picChg chg="del">
          <ac:chgData name="c.moeginger" userId="S::c.moeginger_hotmail.de#ext#@dwagfa.onmicrosoft.com::b8b39e91-d0a8-4e54-b4c5-f729a1f7a263" providerId="AD" clId="Web-{5AB96C49-ECC6-4B2B-9A10-160E9069C923}" dt="2024-10-14T12:29:23.879" v="18"/>
          <ac:picMkLst>
            <pc:docMk/>
            <pc:sldMk cId="2572407659" sldId="299"/>
            <ac:picMk id="11" creationId="{958A8FF8-D0EE-8BCD-F211-7B37E9AAFA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19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9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800"/>
              </a:spcAft>
            </a:pPr>
            <a:r>
              <a:rPr lang="de-DE" b="1" dirty="0"/>
              <a:t>Circle Außendarstellung</a:t>
            </a:r>
            <a:endParaRPr lang="de-DE"/>
          </a:p>
          <a:p>
            <a:pPr marL="0" indent="0"/>
            <a:r>
              <a:rPr lang="de-DE" dirty="0"/>
              <a:t>Hier dreht sich alles um das Thema Medienpräsenz. Wir befassen uns mit klassischen und digitalen Medien und machen, dort die Aktivitäten, Ziele und Mitglieder der Jungen DWA sichtbar.</a:t>
            </a:r>
            <a:endParaRPr 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Betriebspersonal</a:t>
            </a:r>
            <a:endParaRPr lang="de-DE"/>
          </a:p>
          <a:p>
            <a:pPr marL="0" indent="0"/>
            <a:r>
              <a:rPr lang="de-DE" dirty="0"/>
              <a:t>Informationsaustausch unter allen am Betrieb von Abwasser- und Trinkwasser-anlagen beteiligten Personen und die Vernetzung von Fachkräften und Akademiker ist unser vorrangiges Ziel.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Digitalisierung</a:t>
            </a:r>
            <a:endParaRPr lang="de-DE"/>
          </a:p>
          <a:p>
            <a:pPr marL="0" indent="0"/>
            <a:r>
              <a:rPr lang="de-DE" dirty="0"/>
              <a:t>Die Entwicklung und Betreuung der digitalen Infrastruktur der JDWA steht hier im Vordergrund. Hierzu gehört die Verbesserungen der Softwarelösungen zur Kommunikation und Kooperationen der JDWA im digitalen Raum.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Fachgremien</a:t>
            </a:r>
            <a:endParaRPr lang="de-DE"/>
          </a:p>
          <a:p>
            <a:pPr marL="0" indent="0">
              <a:spcAft>
                <a:spcPts val="800"/>
              </a:spcAft>
            </a:pPr>
            <a:r>
              <a:rPr lang="de-DE" dirty="0"/>
              <a:t>Unser Ziel ist die Förderung der Integration und Aktivität von Mitgliedern der Jungen DWA in den Fachgremien der DWA. Hierzu wollen wir die Fachgremien-arbeit der DWA genauer beleuchten und die Mitarbeit für Junge Mitglieder erleichtern. 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Circle Nachhaltige Wasserwirtschaft</a:t>
            </a:r>
            <a:endParaRPr lang="de-DE"/>
          </a:p>
          <a:p>
            <a:pPr marL="0" indent="0">
              <a:spcAft>
                <a:spcPts val="800"/>
              </a:spcAft>
            </a:pPr>
            <a:r>
              <a:rPr lang="de-DE" dirty="0"/>
              <a:t>Ziel ist eine strukturierte Präsentation und Kommunikation von Themen aus dem Bereich Nachhaltigkeit im Wasserssektor. Hierfür soll eine Wissensplattform aufgebaut werden.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Circle Stammtische</a:t>
            </a:r>
            <a:endParaRPr lang="de-DE"/>
          </a:p>
          <a:p>
            <a:pPr marL="0" indent="0"/>
            <a:r>
              <a:rPr lang="de-DE" dirty="0"/>
              <a:t>Hier dreht sich alles um das Thema Stammtische. Wir kümmern uns um den Erhalt, Ausbau und Weiter-entwicklung des Stammtischangebotes. Hierfür stellen wir Materialien und Unterstützung zur Verfügung und veranstalten eigene Stammtische.</a:t>
            </a:r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05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800"/>
              </a:spcAft>
            </a:pPr>
            <a:r>
              <a:rPr lang="de-DE" b="1" dirty="0"/>
              <a:t>Regionale Stammtische</a:t>
            </a:r>
            <a:endParaRPr lang="de-DE" dirty="0"/>
          </a:p>
          <a:p>
            <a:pPr marL="0" indent="0"/>
            <a:r>
              <a:rPr lang="de-DE" dirty="0"/>
              <a:t>Regionale Stammtische werden von Stammtischleitenden vor Ort organisiert. </a:t>
            </a:r>
            <a:br>
              <a:rPr lang="de-DE" dirty="0"/>
            </a:br>
            <a:r>
              <a:rPr lang="de-DE" dirty="0"/>
              <a:t>Neben der regionalen Vernetzung, steht auch der Wissenserwerb durch Exkursionen und die Vorstellung verschiedener regionaler Akteure der Wasserwirtschaft im Mittelpunkt der Treffen.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Überregionale Stammtische</a:t>
            </a:r>
            <a:endParaRPr lang="de-DE" dirty="0"/>
          </a:p>
          <a:p>
            <a:pPr marL="0" indent="0"/>
            <a:r>
              <a:rPr lang="de-DE" dirty="0"/>
              <a:t>Der digitale Stammtisch gibt Einblick in den Aufbau und die Arbeit der Jungen DWA. Er wird von erfahrenen Stammtischleitenden aus der Leitungsgruppe der Jungen DWA geleitet. 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Thematische Stammtische</a:t>
            </a:r>
            <a:endParaRPr lang="de-DE" dirty="0"/>
          </a:p>
          <a:p>
            <a:pPr marL="0" indent="0"/>
            <a:r>
              <a:rPr lang="de-DE" dirty="0"/>
              <a:t>Die Thematischen Stammtische dienen zum fachlichen Austausch zu aktuellen Themen und vermittelt Einblicke in die Arbeit der Fachausschüsse der DWA.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Internationale Stammtische</a:t>
            </a:r>
            <a:endParaRPr lang="de-DE" dirty="0"/>
          </a:p>
          <a:p>
            <a:pPr marL="0" indent="0"/>
            <a:r>
              <a:rPr lang="de-DE" dirty="0"/>
              <a:t>Die Internationalen Stammtische ermöglichen neben Vernetzung, Wissensaustausch und Kooperationsmöglichkeiten auch das Verständnis für Herausforderungen im internationalen Kontext. Format in Kooperation mit dem IWA.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Betriebspersonal Stammtisch</a:t>
            </a:r>
            <a:endParaRPr lang="de-DE" dirty="0"/>
          </a:p>
          <a:p>
            <a:pPr marL="0" indent="0"/>
            <a:r>
              <a:rPr lang="de-DE" dirty="0"/>
              <a:t>Der Betriebspersonal Stammtisch widmet sich der Vernetzung von Auszubildenden und jungen Fachkräften. Hier findet Wissensaustausch zwischen Betriebspersonal von Abwasser- und Trinkwasseranlagen und am Betrieb Interessierten statt.</a:t>
            </a:r>
          </a:p>
          <a:p>
            <a:pPr marL="0" indent="0"/>
            <a:endParaRPr lang="de-DE" dirty="0"/>
          </a:p>
          <a:p>
            <a:pPr marL="0" indent="0"/>
            <a:endParaRPr lang="de-DE" dirty="0"/>
          </a:p>
          <a:p>
            <a:pPr marL="0" indent="0"/>
            <a:r>
              <a:rPr lang="de-DE" b="1" dirty="0"/>
              <a:t>Circle Stammtische unterstützt:</a:t>
            </a:r>
            <a:endParaRPr lang="de-DE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Bei der Suche nach potenziellen Leitenden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mit Kontakten und bei der Anfangsorganisation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Einladungs- und Präsentationsvorlagen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Ideen zu Stammtischgestaltung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Management der digitalen Infrastruktur</a:t>
            </a:r>
          </a:p>
          <a:p>
            <a:pPr marL="0" indent="0">
              <a:spcAft>
                <a:spcPts val="800"/>
              </a:spcAft>
            </a:pPr>
            <a:endParaRPr lang="de-DE" b="1" dirty="0"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95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de-DE" dirty="0"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de-DE" dirty="0"/>
              <a:t>Hat jeder schon einen </a:t>
            </a:r>
            <a:r>
              <a:rPr lang="de-DE" dirty="0" err="1"/>
              <a:t>DWAdirekt</a:t>
            </a:r>
            <a:r>
              <a:rPr lang="de-DE" dirty="0"/>
              <a:t> Account?</a:t>
            </a:r>
          </a:p>
          <a:p>
            <a:pPr marL="0" indent="0"/>
            <a:r>
              <a:rPr lang="de-DE" dirty="0"/>
              <a:t>Ist jeder schon im </a:t>
            </a:r>
            <a:r>
              <a:rPr lang="de-DE" dirty="0" err="1"/>
              <a:t>Rocket.Chat</a:t>
            </a:r>
            <a:r>
              <a:rPr lang="de-DE" dirty="0"/>
              <a:t>?</a:t>
            </a:r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85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914400" y="181639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600" b="1">
                <a:solidFill>
                  <a:srgbClr val="0274BE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828800" y="3793837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>
                <a:solidFill>
                  <a:srgbClr val="9D9D9C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4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7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45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49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90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46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el und Inhalt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 bwMode="auto">
          <a:xfrm>
            <a:off x="609600" y="1468582"/>
            <a:ext cx="10972800" cy="465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00">
                <a:latin typeface="DIN"/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 bwMode="auto">
          <a:xfrm>
            <a:off x="638009" y="653070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>
                <a:solidFill>
                  <a:srgbClr val="9D9D9C"/>
                </a:solidFill>
                <a:latin typeface="D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 bwMode="auto">
          <a:xfrm>
            <a:off x="609602" y="6293431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r>
              <a:rPr lang="de-DE"/>
              <a:t>Die Junge DWA und was sie bewirken kann</a:t>
            </a:r>
          </a:p>
        </p:txBody>
      </p:sp>
    </p:spTree>
    <p:extLst>
      <p:ext uri="{BB962C8B-B14F-4D97-AF65-F5344CB8AC3E}">
        <p14:creationId xmlns:p14="http://schemas.microsoft.com/office/powerpoint/2010/main" val="123872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609600" y="1468582"/>
            <a:ext cx="10972800" cy="465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rgbClr val="9D9D9C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>
  <p:cSld name="Zwei Inhalt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00" b="1">
                <a:solidFill>
                  <a:srgbClr val="9D9D9C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609600" y="1268760"/>
            <a:ext cx="5386917" cy="9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00" b="1"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00" b="0" i="0" u="none" strike="noStrike" cap="none">
                <a:solidFill>
                  <a:schemeClr val="dk1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3"/>
          </p:nvPr>
        </p:nvSpPr>
        <p:spPr>
          <a:xfrm>
            <a:off x="6193368" y="1268760"/>
            <a:ext cx="5389033" cy="9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00" b="1">
                <a:solidFill>
                  <a:srgbClr val="94C11F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00" b="0" i="0" u="none" strike="noStrike" cap="none">
                <a:solidFill>
                  <a:schemeClr val="dk1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00" b="1" i="0" u="none" strike="noStrike" cap="none">
                <a:solidFill>
                  <a:srgbClr val="9D9D9C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14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54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81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23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31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" name="Google Shape;12;p8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9539927" y="188640"/>
            <a:ext cx="2223810" cy="103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007" y="6581371"/>
            <a:ext cx="10972800" cy="104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1199455" y="6293429"/>
            <a:ext cx="49249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9D9D9C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Google Shape;12;p8">
            <a:extLst>
              <a:ext uri="{FF2B5EF4-FFF2-40B4-BE49-F238E27FC236}">
                <a16:creationId xmlns:a16="http://schemas.microsoft.com/office/drawing/2014/main" id="{0A4F5E29-70F0-CE49-5050-265479E7C715}"/>
              </a:ext>
            </a:extLst>
          </p:cNvPr>
          <p:cNvPicPr preferRelativeResize="0"/>
          <p:nvPr userDrawn="1"/>
        </p:nvPicPr>
        <p:blipFill rotWithShape="1">
          <a:blip r:embed="rId14"/>
          <a:srcRect/>
          <a:stretch/>
        </p:blipFill>
        <p:spPr>
          <a:xfrm>
            <a:off x="9421587" y="230188"/>
            <a:ext cx="2612572" cy="117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;p8">
            <a:extLst>
              <a:ext uri="{FF2B5EF4-FFF2-40B4-BE49-F238E27FC236}">
                <a16:creationId xmlns:a16="http://schemas.microsoft.com/office/drawing/2014/main" id="{6290EA66-1999-762B-3483-3EC1C1B56AF6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609600" y="6448319"/>
            <a:ext cx="10972800" cy="104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1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4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sv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444843" y="1148080"/>
            <a:ext cx="11392930" cy="337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de-DE" sz="7200" dirty="0">
                <a:latin typeface="Calibri Light"/>
                <a:cs typeface="Calibri Light"/>
              </a:rPr>
              <a:t>Regionaler Stammtisch</a:t>
            </a:r>
            <a:b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4000" b="0" dirty="0">
                <a:solidFill>
                  <a:srgbClr val="94C11F"/>
                </a:solidFill>
                <a:latin typeface="Calibri Light"/>
                <a:cs typeface="Calibri Light"/>
              </a:rPr>
              <a:t>Die Junge DWA</a:t>
            </a:r>
            <a:endParaRPr sz="4000" b="0" dirty="0">
              <a:solidFill>
                <a:srgbClr val="94C11F"/>
              </a:solidFill>
              <a:latin typeface="Calibri Light"/>
              <a:cs typeface="Calibri Light"/>
            </a:endParaRPr>
          </a:p>
        </p:txBody>
      </p:sp>
      <p:pic>
        <p:nvPicPr>
          <p:cNvPr id="2" name="Grafik 3" descr="Ein Bild, das Logo enthält.&#10;&#10;Beschreibung automatisch generiert.">
            <a:extLst>
              <a:ext uri="{FF2B5EF4-FFF2-40B4-BE49-F238E27FC236}">
                <a16:creationId xmlns:a16="http://schemas.microsoft.com/office/drawing/2014/main" id="{8C0B62B5-4C8B-9AF4-7039-8804D374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12" y="3430509"/>
            <a:ext cx="2965681" cy="2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42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e 25">
            <a:extLst>
              <a:ext uri="{FF2B5EF4-FFF2-40B4-BE49-F238E27FC236}">
                <a16:creationId xmlns:a16="http://schemas.microsoft.com/office/drawing/2014/main" id="{5D33FEE2-DCE2-107F-D00D-544B08180EF0}"/>
              </a:ext>
            </a:extLst>
          </p:cNvPr>
          <p:cNvSpPr/>
          <p:nvPr/>
        </p:nvSpPr>
        <p:spPr>
          <a:xfrm>
            <a:off x="1187899" y="1530842"/>
            <a:ext cx="3654594" cy="36575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oogle Shape;43;p2">
            <a:extLst>
              <a:ext uri="{FF2B5EF4-FFF2-40B4-BE49-F238E27FC236}">
                <a16:creationId xmlns:a16="http://schemas.microsoft.com/office/drawing/2014/main" id="{68D0EFE6-407F-4640-C7FE-455AD2CCFDBB}"/>
              </a:ext>
            </a:extLst>
          </p:cNvPr>
          <p:cNvSpPr txBox="1">
            <a:spLocks/>
          </p:cNvSpPr>
          <p:nvPr/>
        </p:nvSpPr>
        <p:spPr>
          <a:xfrm>
            <a:off x="605994" y="400640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de-DE" dirty="0">
                <a:solidFill>
                  <a:prstClr val="black"/>
                </a:solidFill>
                <a:latin typeface="Calibri Light" panose="020F0302020204030204"/>
              </a:rPr>
              <a:t>Kanäle der JDWA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DF40614-E219-A8D4-0B07-965191BAC05A}"/>
              </a:ext>
            </a:extLst>
          </p:cNvPr>
          <p:cNvGrpSpPr/>
          <p:nvPr/>
        </p:nvGrpSpPr>
        <p:grpSpPr>
          <a:xfrm>
            <a:off x="7060201" y="1407521"/>
            <a:ext cx="2520000" cy="2520000"/>
            <a:chOff x="7730003" y="1957907"/>
            <a:chExt cx="2520000" cy="2520000"/>
          </a:xfrm>
        </p:grpSpPr>
        <p:sp>
          <p:nvSpPr>
            <p:cNvPr id="2072" name="Ellipse 2071">
              <a:extLst>
                <a:ext uri="{FF2B5EF4-FFF2-40B4-BE49-F238E27FC236}">
                  <a16:creationId xmlns:a16="http://schemas.microsoft.com/office/drawing/2014/main" id="{19904881-CE9A-AE94-D6DA-F2CE5EF73816}"/>
                </a:ext>
              </a:extLst>
            </p:cNvPr>
            <p:cNvSpPr/>
            <p:nvPr/>
          </p:nvSpPr>
          <p:spPr>
            <a:xfrm>
              <a:off x="7730003" y="1957907"/>
              <a:ext cx="2520000" cy="2520000"/>
            </a:xfrm>
            <a:prstGeom prst="ellipse">
              <a:avLst/>
            </a:prstGeom>
            <a:solidFill>
              <a:srgbClr val="97C620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026" name="Gruppieren 1025">
              <a:extLst>
                <a:ext uri="{FF2B5EF4-FFF2-40B4-BE49-F238E27FC236}">
                  <a16:creationId xmlns:a16="http://schemas.microsoft.com/office/drawing/2014/main" id="{0C4E50B0-47DC-407A-10F9-38AA2901EB92}"/>
                </a:ext>
              </a:extLst>
            </p:cNvPr>
            <p:cNvGrpSpPr/>
            <p:nvPr/>
          </p:nvGrpSpPr>
          <p:grpSpPr>
            <a:xfrm>
              <a:off x="8540003" y="2256855"/>
              <a:ext cx="900000" cy="900000"/>
              <a:chOff x="9457728" y="2221706"/>
              <a:chExt cx="900000" cy="900000"/>
            </a:xfrm>
          </p:grpSpPr>
          <p:sp>
            <p:nvSpPr>
              <p:cNvPr id="2076" name="Ellipse 2075">
                <a:extLst>
                  <a:ext uri="{FF2B5EF4-FFF2-40B4-BE49-F238E27FC236}">
                    <a16:creationId xmlns:a16="http://schemas.microsoft.com/office/drawing/2014/main" id="{2943384A-7DD5-98AC-8472-5C96647D7B36}"/>
                  </a:ext>
                </a:extLst>
              </p:cNvPr>
              <p:cNvSpPr/>
              <p:nvPr/>
            </p:nvSpPr>
            <p:spPr>
              <a:xfrm>
                <a:off x="9457728" y="2221706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E29D7517-C449-1545-37CD-03FF18AFD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637728" y="2401706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A520EB9-CE3D-E685-28E7-3492A3A21FBB}"/>
                </a:ext>
              </a:extLst>
            </p:cNvPr>
            <p:cNvSpPr txBox="1"/>
            <p:nvPr/>
          </p:nvSpPr>
          <p:spPr>
            <a:xfrm>
              <a:off x="7885263" y="3275698"/>
              <a:ext cx="2242850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Instagram</a:t>
              </a:r>
              <a:r>
                <a:rPr lang="de-DE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@jungedwa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B582BEE-3899-9598-DBC4-C6C9BD216E57}"/>
              </a:ext>
            </a:extLst>
          </p:cNvPr>
          <p:cNvGrpSpPr/>
          <p:nvPr/>
        </p:nvGrpSpPr>
        <p:grpSpPr>
          <a:xfrm>
            <a:off x="8470411" y="3763177"/>
            <a:ext cx="2520000" cy="2520000"/>
            <a:chOff x="7923157" y="1200086"/>
            <a:chExt cx="2520000" cy="252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E1EC954-D073-7156-1B0C-D6A5227EE77C}"/>
                </a:ext>
              </a:extLst>
            </p:cNvPr>
            <p:cNvGrpSpPr/>
            <p:nvPr/>
          </p:nvGrpSpPr>
          <p:grpSpPr>
            <a:xfrm>
              <a:off x="7923157" y="1200086"/>
              <a:ext cx="2520000" cy="2520000"/>
              <a:chOff x="5778598" y="1248403"/>
              <a:chExt cx="2520000" cy="2520000"/>
            </a:xfrm>
          </p:grpSpPr>
          <p:sp>
            <p:nvSpPr>
              <p:cNvPr id="2069" name="Ellipse 2068">
                <a:extLst>
                  <a:ext uri="{FF2B5EF4-FFF2-40B4-BE49-F238E27FC236}">
                    <a16:creationId xmlns:a16="http://schemas.microsoft.com/office/drawing/2014/main" id="{57A02CAC-0018-D855-709D-FB70FF653BCD}"/>
                  </a:ext>
                </a:extLst>
              </p:cNvPr>
              <p:cNvSpPr/>
              <p:nvPr/>
            </p:nvSpPr>
            <p:spPr>
              <a:xfrm>
                <a:off x="5778598" y="1248403"/>
                <a:ext cx="2520000" cy="2520000"/>
              </a:xfrm>
              <a:prstGeom prst="ellipse">
                <a:avLst/>
              </a:prstGeom>
              <a:solidFill>
                <a:srgbClr val="7FA7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5D2DAF2-835C-5D16-1E8E-998B53C5A418}"/>
                  </a:ext>
                </a:extLst>
              </p:cNvPr>
              <p:cNvSpPr txBox="1"/>
              <p:nvPr/>
            </p:nvSpPr>
            <p:spPr>
              <a:xfrm>
                <a:off x="6032218" y="2642090"/>
                <a:ext cx="2126787" cy="6186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2pPr marL="457200">
                  <a:lnSpc>
                    <a:spcPct val="90000"/>
                  </a:lnSpc>
                  <a:spcBef>
                    <a:spcPts val="560"/>
                  </a:spcBef>
                  <a:buSzPts val="1500"/>
                  <a:defRPr sz="200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2pPr>
              </a:lstStyle>
              <a:p>
                <a:pPr marL="0" lvl="1" algn="ctr"/>
                <a:r>
                  <a:rPr lang="de-DE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Webseite</a:t>
                </a:r>
                <a:br>
                  <a:rPr lang="de-DE" dirty="0"/>
                </a:br>
                <a:r>
                  <a:rPr lang="de-DE" sz="1800" dirty="0">
                    <a:solidFill>
                      <a:schemeClr val="bg1"/>
                    </a:solidFill>
                    <a:latin typeface="Calibri Light"/>
                    <a:cs typeface="Calibri Light"/>
                  </a:rPr>
                  <a:t>dwa.info/</a:t>
                </a:r>
                <a:r>
                  <a:rPr lang="de-DE" sz="1800" dirty="0" err="1">
                    <a:solidFill>
                      <a:schemeClr val="bg1"/>
                    </a:solidFill>
                    <a:latin typeface="Calibri Light"/>
                    <a:cs typeface="Calibri Light"/>
                  </a:rPr>
                  <a:t>jungedwa</a:t>
                </a:r>
              </a:p>
            </p:txBody>
          </p:sp>
          <p:sp>
            <p:nvSpPr>
              <p:cNvPr id="2074" name="Ellipse 2073">
                <a:extLst>
                  <a:ext uri="{FF2B5EF4-FFF2-40B4-BE49-F238E27FC236}">
                    <a16:creationId xmlns:a16="http://schemas.microsoft.com/office/drawing/2014/main" id="{478A311B-9C36-CD60-E18C-4D49A2DBD169}"/>
                  </a:ext>
                </a:extLst>
              </p:cNvPr>
              <p:cNvSpPr/>
              <p:nvPr/>
            </p:nvSpPr>
            <p:spPr>
              <a:xfrm>
                <a:off x="6552970" y="1612109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052" name="Grafik 2051">
              <a:extLst>
                <a:ext uri="{FF2B5EF4-FFF2-40B4-BE49-F238E27FC236}">
                  <a16:creationId xmlns:a16="http://schemas.microsoft.com/office/drawing/2014/main" id="{67852EA5-FAE2-64F5-B699-8D3ED6E07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 l="67583" t="3397" b="21040"/>
            <a:stretch/>
          </p:blipFill>
          <p:spPr>
            <a:xfrm>
              <a:off x="8851006" y="1724271"/>
              <a:ext cx="591794" cy="582418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C514EEC-BACB-3A74-1112-4370B490CD2A}"/>
              </a:ext>
            </a:extLst>
          </p:cNvPr>
          <p:cNvGrpSpPr/>
          <p:nvPr/>
        </p:nvGrpSpPr>
        <p:grpSpPr>
          <a:xfrm>
            <a:off x="1581997" y="3931456"/>
            <a:ext cx="2520000" cy="2520000"/>
            <a:chOff x="650641" y="1410969"/>
            <a:chExt cx="2520000" cy="2520000"/>
          </a:xfrm>
        </p:grpSpPr>
        <p:sp>
          <p:nvSpPr>
            <p:cNvPr id="2066" name="Ellipse 2065">
              <a:extLst>
                <a:ext uri="{FF2B5EF4-FFF2-40B4-BE49-F238E27FC236}">
                  <a16:creationId xmlns:a16="http://schemas.microsoft.com/office/drawing/2014/main" id="{E5E09E7B-0668-1391-9FDC-630DC84BBEC8}"/>
                </a:ext>
              </a:extLst>
            </p:cNvPr>
            <p:cNvSpPr/>
            <p:nvPr/>
          </p:nvSpPr>
          <p:spPr>
            <a:xfrm>
              <a:off x="650641" y="1410969"/>
              <a:ext cx="2520000" cy="2520000"/>
            </a:xfrm>
            <a:prstGeom prst="ellipse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78" name="Gruppieren 2077">
              <a:extLst>
                <a:ext uri="{FF2B5EF4-FFF2-40B4-BE49-F238E27FC236}">
                  <a16:creationId xmlns:a16="http://schemas.microsoft.com/office/drawing/2014/main" id="{6688A31E-4674-AB5B-2820-1E5D0243BCF3}"/>
                </a:ext>
              </a:extLst>
            </p:cNvPr>
            <p:cNvGrpSpPr/>
            <p:nvPr/>
          </p:nvGrpSpPr>
          <p:grpSpPr>
            <a:xfrm>
              <a:off x="1434564" y="1839569"/>
              <a:ext cx="900000" cy="900000"/>
              <a:chOff x="1434564" y="2494889"/>
              <a:chExt cx="900000" cy="900000"/>
            </a:xfrm>
          </p:grpSpPr>
          <p:sp>
            <p:nvSpPr>
              <p:cNvPr id="2063" name="Ellipse 2062">
                <a:extLst>
                  <a:ext uri="{FF2B5EF4-FFF2-40B4-BE49-F238E27FC236}">
                    <a16:creationId xmlns:a16="http://schemas.microsoft.com/office/drawing/2014/main" id="{3AF0794C-0134-7278-E381-396874724B24}"/>
                  </a:ext>
                </a:extLst>
              </p:cNvPr>
              <p:cNvSpPr/>
              <p:nvPr/>
            </p:nvSpPr>
            <p:spPr>
              <a:xfrm>
                <a:off x="1434564" y="2494889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057" name="Picture 4" descr="rocketchat [ Download - Logo - icon ] png svg icon download">
                <a:extLst>
                  <a:ext uri="{FF2B5EF4-FFF2-40B4-BE49-F238E27FC236}">
                    <a16:creationId xmlns:a16="http://schemas.microsoft.com/office/drawing/2014/main" id="{D0715816-F5F4-BC1B-30CD-ADB2B3A83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rgbClr val="0274B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4905" y="2601788"/>
                <a:ext cx="684000" cy="6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8" name="Textfeld 2057">
              <a:extLst>
                <a:ext uri="{FF2B5EF4-FFF2-40B4-BE49-F238E27FC236}">
                  <a16:creationId xmlns:a16="http://schemas.microsoft.com/office/drawing/2014/main" id="{3FC76C51-14BE-BE69-0E97-3262200B41B4}"/>
                </a:ext>
              </a:extLst>
            </p:cNvPr>
            <p:cNvSpPr txBox="1"/>
            <p:nvPr/>
          </p:nvSpPr>
          <p:spPr>
            <a:xfrm>
              <a:off x="897076" y="2798409"/>
              <a:ext cx="1999657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RocketChat</a:t>
              </a:r>
              <a:b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messenger.dwa.de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D89DBD-27D0-F1A6-2A96-63AF8DA866F7}"/>
              </a:ext>
            </a:extLst>
          </p:cNvPr>
          <p:cNvGrpSpPr/>
          <p:nvPr/>
        </p:nvGrpSpPr>
        <p:grpSpPr>
          <a:xfrm>
            <a:off x="3942407" y="2320809"/>
            <a:ext cx="2520000" cy="2520000"/>
            <a:chOff x="3596044" y="2251536"/>
            <a:chExt cx="2520000" cy="2520000"/>
          </a:xfrm>
        </p:grpSpPr>
        <p:sp>
          <p:nvSpPr>
            <p:cNvPr id="2067" name="Ellipse 2066">
              <a:extLst>
                <a:ext uri="{FF2B5EF4-FFF2-40B4-BE49-F238E27FC236}">
                  <a16:creationId xmlns:a16="http://schemas.microsoft.com/office/drawing/2014/main" id="{A24B021A-01B9-0AB8-8D3E-1BF525AE2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6044" y="2251536"/>
              <a:ext cx="2520000" cy="2520000"/>
            </a:xfrm>
            <a:prstGeom prst="ellipse">
              <a:avLst/>
            </a:prstGeom>
            <a:solidFill>
              <a:srgbClr val="8AB4E1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BDA1923-302D-6775-B0AC-180D580D0D25}"/>
                </a:ext>
              </a:extLst>
            </p:cNvPr>
            <p:cNvSpPr txBox="1"/>
            <p:nvPr/>
          </p:nvSpPr>
          <p:spPr>
            <a:xfrm>
              <a:off x="3759033" y="3549143"/>
              <a:ext cx="2149994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DWAdirekt</a:t>
              </a:r>
              <a:b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Mitgliederbereich</a:t>
              </a:r>
            </a:p>
          </p:txBody>
        </p:sp>
        <p:pic>
          <p:nvPicPr>
            <p:cNvPr id="27" name="Grafik 26" descr="Ein Bild, das Grafiken, Kreativität enthält.&#10;&#10;Automatisch generierte Beschreibung">
              <a:extLst>
                <a:ext uri="{FF2B5EF4-FFF2-40B4-BE49-F238E27FC236}">
                  <a16:creationId xmlns:a16="http://schemas.microsoft.com/office/drawing/2014/main" id="{53FA1B2B-4D50-B1B9-5AEE-6367CC7E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5899" y="2473259"/>
              <a:ext cx="836946" cy="836946"/>
            </a:xfrm>
            <a:prstGeom prst="ellipse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2560A0E-E3E6-8A16-F74B-43F3BE859E56}"/>
              </a:ext>
            </a:extLst>
          </p:cNvPr>
          <p:cNvSpPr txBox="1"/>
          <p:nvPr/>
        </p:nvSpPr>
        <p:spPr>
          <a:xfrm>
            <a:off x="1693800" y="3185376"/>
            <a:ext cx="214999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90000"/>
              </a:lnSpc>
              <a:spcBef>
                <a:spcPts val="560"/>
              </a:spcBef>
            </a:pPr>
            <a:r>
              <a:rPr lang="de-DE" sz="2000" b="1" dirty="0">
                <a:solidFill>
                  <a:schemeClr val="bg1"/>
                </a:solidFill>
                <a:latin typeface="Calibri"/>
                <a:cs typeface="Calibri"/>
              </a:rPr>
              <a:t>Interessenten- Zugang</a:t>
            </a:r>
            <a:endParaRPr lang="de-DE" sz="1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0367932-EA2E-C25B-D1DF-EF05967768F7}"/>
              </a:ext>
            </a:extLst>
          </p:cNvPr>
          <p:cNvGrpSpPr/>
          <p:nvPr/>
        </p:nvGrpSpPr>
        <p:grpSpPr>
          <a:xfrm>
            <a:off x="2221592" y="1786056"/>
            <a:ext cx="1326397" cy="1328013"/>
            <a:chOff x="1342270" y="1617886"/>
            <a:chExt cx="1326397" cy="1328013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2B88F89-2328-DE78-951B-8A8621A39F5C}"/>
                </a:ext>
              </a:extLst>
            </p:cNvPr>
            <p:cNvSpPr/>
            <p:nvPr/>
          </p:nvSpPr>
          <p:spPr>
            <a:xfrm>
              <a:off x="1342270" y="1617886"/>
              <a:ext cx="1326397" cy="1328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 descr="Ein Bild, das Muster, Quadrat, monochrom enthält.&#10;&#10;Beschreibung automatisch generiert.">
              <a:extLst>
                <a:ext uri="{FF2B5EF4-FFF2-40B4-BE49-F238E27FC236}">
                  <a16:creationId xmlns:a16="http://schemas.microsoft.com/office/drawing/2014/main" id="{5AFBD45E-3536-92B5-E3C8-80283C053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83" t="6140" r="4846" b="6140"/>
            <a:stretch/>
          </p:blipFill>
          <p:spPr>
            <a:xfrm>
              <a:off x="1535718" y="1826231"/>
              <a:ext cx="953260" cy="914371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E42C87D-E4C7-A999-167C-6C92C5B82450}"/>
              </a:ext>
            </a:extLst>
          </p:cNvPr>
          <p:cNvGrpSpPr/>
          <p:nvPr/>
        </p:nvGrpSpPr>
        <p:grpSpPr>
          <a:xfrm>
            <a:off x="7777233" y="3410981"/>
            <a:ext cx="1440000" cy="1440000"/>
            <a:chOff x="6686444" y="3269272"/>
            <a:chExt cx="1440000" cy="144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AF5C060-645C-8B40-C252-D1143FB70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6444" y="3269272"/>
              <a:ext cx="1440000" cy="1440000"/>
            </a:xfrm>
            <a:prstGeom prst="ellipse">
              <a:avLst/>
            </a:prstGeom>
            <a:solidFill>
              <a:srgbClr val="678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Entsperren mit einfarbiger Füllung">
              <a:extLst>
                <a:ext uri="{FF2B5EF4-FFF2-40B4-BE49-F238E27FC236}">
                  <a16:creationId xmlns:a16="http://schemas.microsoft.com/office/drawing/2014/main" id="{79AF5867-CF94-FFED-838D-367FC4438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49685" y="3494546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97FE97-BC33-EDEE-EC14-3C1584409D74}"/>
              </a:ext>
            </a:extLst>
          </p:cNvPr>
          <p:cNvGrpSpPr/>
          <p:nvPr/>
        </p:nvGrpSpPr>
        <p:grpSpPr>
          <a:xfrm>
            <a:off x="3619597" y="4209021"/>
            <a:ext cx="1440000" cy="1440000"/>
            <a:chOff x="1346027" y="3422365"/>
            <a:chExt cx="1440000" cy="1440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6B7E688-39AC-9197-40AA-0F7797676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6027" y="3422365"/>
              <a:ext cx="1440000" cy="1440000"/>
            </a:xfrm>
            <a:prstGeom prst="ellipse">
              <a:avLst/>
            </a:prstGeom>
            <a:solidFill>
              <a:srgbClr val="014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 descr="Sperren mit einfarbiger Füllung">
              <a:extLst>
                <a:ext uri="{FF2B5EF4-FFF2-40B4-BE49-F238E27FC236}">
                  <a16:creationId xmlns:a16="http://schemas.microsoft.com/office/drawing/2014/main" id="{97FAC5BC-80B0-AA0B-69B2-8B3BF9BA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92033" y="36340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06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8798B2F-055B-EBFE-A6A7-B6C610E00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223345"/>
              </p:ext>
            </p:extLst>
          </p:nvPr>
        </p:nvGraphicFramePr>
        <p:xfrm>
          <a:off x="876000" y="1378878"/>
          <a:ext cx="10439995" cy="468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613">
                  <a:extLst>
                    <a:ext uri="{9D8B030D-6E8A-4147-A177-3AD203B41FA5}">
                      <a16:colId xmlns:a16="http://schemas.microsoft.com/office/drawing/2014/main" val="2248550190"/>
                    </a:ext>
                  </a:extLst>
                </a:gridCol>
                <a:gridCol w="3111914">
                  <a:extLst>
                    <a:ext uri="{9D8B030D-6E8A-4147-A177-3AD203B41FA5}">
                      <a16:colId xmlns:a16="http://schemas.microsoft.com/office/drawing/2014/main" val="2252916620"/>
                    </a:ext>
                  </a:extLst>
                </a:gridCol>
                <a:gridCol w="2189024">
                  <a:extLst>
                    <a:ext uri="{9D8B030D-6E8A-4147-A177-3AD203B41FA5}">
                      <a16:colId xmlns:a16="http://schemas.microsoft.com/office/drawing/2014/main" val="2236848871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102274269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1738181424"/>
                    </a:ext>
                  </a:extLst>
                </a:gridCol>
              </a:tblGrid>
              <a:tr h="635184">
                <a:tc gridSpan="2"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persönliche Mitgliedschaft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über Arbeitgeber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de-DE" sz="18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Zugang für Interessierte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27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46402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DWA direkt Zugang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  <a:defRPr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0372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Mitgliederbereich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9525">
                      <a:solidFill>
                        <a:schemeClr val="tx1"/>
                      </a:solidFill>
                    </a:lnL>
                    <a:lnR w="9525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02625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Mitgliederbereich JDWA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9525">
                      <a:solidFill>
                        <a:schemeClr val="tx1"/>
                      </a:solidFill>
                    </a:lnL>
                    <a:lnR w="9525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12804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Infos zu Veranstaltungen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85571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DWA Mitgliederinfo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83584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JDWA Mitgliederinfo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07579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Erhalt der KA /KW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600420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Austausch und Unterstützung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32790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Rocket.Chat</a:t>
                      </a:r>
                      <a:r>
                        <a:rPr lang="de-DE" sz="1800" dirty="0"/>
                        <a:t> Zugang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03889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Mentoringprogramm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54259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7517EE4-2598-12CC-B7E8-EFC823A7DB4B}"/>
              </a:ext>
            </a:extLst>
          </p:cNvPr>
          <p:cNvSpPr txBox="1"/>
          <p:nvPr/>
        </p:nvSpPr>
        <p:spPr>
          <a:xfrm>
            <a:off x="774400" y="6308503"/>
            <a:ext cx="441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gültig für Mitglieder unter 36 Jahren </a:t>
            </a:r>
          </a:p>
        </p:txBody>
      </p:sp>
      <p:pic>
        <p:nvPicPr>
          <p:cNvPr id="10" name="Grafik 9" descr="Schließen mit einfarbiger Füllung">
            <a:extLst>
              <a:ext uri="{FF2B5EF4-FFF2-40B4-BE49-F238E27FC236}">
                <a16:creationId xmlns:a16="http://schemas.microsoft.com/office/drawing/2014/main" id="{826FD28D-A5DB-E5C9-7DF1-B466D6CA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4470891"/>
            <a:ext cx="360000" cy="360000"/>
          </a:xfrm>
          <a:prstGeom prst="rect">
            <a:avLst/>
          </a:prstGeom>
        </p:spPr>
      </p:pic>
      <p:pic>
        <p:nvPicPr>
          <p:cNvPr id="13" name="Grafik 12" descr="Schließen mit einfarbiger Füllung">
            <a:extLst>
              <a:ext uri="{FF2B5EF4-FFF2-40B4-BE49-F238E27FC236}">
                <a16:creationId xmlns:a16="http://schemas.microsoft.com/office/drawing/2014/main" id="{2270F8DF-73FC-9EDA-2879-C206F58C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4079030"/>
            <a:ext cx="360000" cy="360000"/>
          </a:xfrm>
          <a:prstGeom prst="rect">
            <a:avLst/>
          </a:prstGeom>
        </p:spPr>
      </p:pic>
      <p:pic>
        <p:nvPicPr>
          <p:cNvPr id="15" name="Grafik 14" descr="Schließen mit einfarbiger Füllung">
            <a:extLst>
              <a:ext uri="{FF2B5EF4-FFF2-40B4-BE49-F238E27FC236}">
                <a16:creationId xmlns:a16="http://schemas.microsoft.com/office/drawing/2014/main" id="{549DA941-11E5-04A8-413C-780AEB219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2857187"/>
            <a:ext cx="360000" cy="360000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E3BB7D58-72AE-5F45-E642-1D1681809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9693" y="2451129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0F5E3199-47CC-C686-B965-789F2CAAF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2456698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2DCE51F2-E776-6F61-236A-383B2F4C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2855231"/>
            <a:ext cx="360000" cy="360000"/>
          </a:xfrm>
          <a:prstGeom prst="rect">
            <a:avLst/>
          </a:prstGeom>
        </p:spPr>
      </p:pic>
      <p:pic>
        <p:nvPicPr>
          <p:cNvPr id="22" name="Grafik 21" descr="Häkchen mit einfarbiger Füllung">
            <a:extLst>
              <a:ext uri="{FF2B5EF4-FFF2-40B4-BE49-F238E27FC236}">
                <a16:creationId xmlns:a16="http://schemas.microsoft.com/office/drawing/2014/main" id="{62B5B1D5-040C-AFEA-5157-2EAA66CE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3663140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B4A6F787-47E7-0430-9458-90601008B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964" y="4067634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A667AB25-2FE6-1D1A-4DDA-41EE1C9E6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4479748"/>
            <a:ext cx="360000" cy="360000"/>
          </a:xfrm>
          <a:prstGeom prst="rect">
            <a:avLst/>
          </a:prstGeom>
        </p:spPr>
      </p:pic>
      <p:pic>
        <p:nvPicPr>
          <p:cNvPr id="25" name="Grafik 24" descr="Schließen mit einfarbiger Füllung">
            <a:extLst>
              <a:ext uri="{FF2B5EF4-FFF2-40B4-BE49-F238E27FC236}">
                <a16:creationId xmlns:a16="http://schemas.microsoft.com/office/drawing/2014/main" id="{90E6D7B1-3086-C894-7354-85C78264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3662404"/>
            <a:ext cx="360000" cy="360000"/>
          </a:xfrm>
          <a:prstGeom prst="rect">
            <a:avLst/>
          </a:prstGeom>
        </p:spPr>
      </p:pic>
      <p:pic>
        <p:nvPicPr>
          <p:cNvPr id="26" name="Grafik 25" descr="Schließen mit einfarbiger Füllung">
            <a:extLst>
              <a:ext uri="{FF2B5EF4-FFF2-40B4-BE49-F238E27FC236}">
                <a16:creationId xmlns:a16="http://schemas.microsoft.com/office/drawing/2014/main" id="{DAECB1BA-AB1B-FBF7-021C-E7D840651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5287414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5C69DB7C-1F12-059C-0FDD-7DF88E390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5287414"/>
            <a:ext cx="360000" cy="360000"/>
          </a:xfrm>
          <a:prstGeom prst="rect">
            <a:avLst/>
          </a:prstGeom>
        </p:spPr>
      </p:pic>
      <p:pic>
        <p:nvPicPr>
          <p:cNvPr id="2" name="Grafik 1" descr="Häkchen mit einfarbiger Füllung">
            <a:extLst>
              <a:ext uri="{FF2B5EF4-FFF2-40B4-BE49-F238E27FC236}">
                <a16:creationId xmlns:a16="http://schemas.microsoft.com/office/drawing/2014/main" id="{D3CF71A6-D621-8335-7A4F-07099E84F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2003" y="5688730"/>
            <a:ext cx="360000" cy="360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DD5818F-D6C5-A170-1D9C-957E7182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Calibri Light"/>
              </a:rPr>
              <a:t>Informationen &amp; </a:t>
            </a:r>
            <a:r>
              <a:rPr lang="de-DE" sz="4400" b="0" kern="1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Mitgliedschaft</a:t>
            </a:r>
            <a:endParaRPr lang="de-DE" sz="1600" b="0" kern="1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4" name="Grafik 3" descr="Schließen mit einfarbiger Füllung">
            <a:extLst>
              <a:ext uri="{FF2B5EF4-FFF2-40B4-BE49-F238E27FC236}">
                <a16:creationId xmlns:a16="http://schemas.microsoft.com/office/drawing/2014/main" id="{D47ADF48-79C8-0EB0-1EC0-D97A4C32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5688053"/>
            <a:ext cx="360000" cy="360000"/>
          </a:xfrm>
          <a:prstGeom prst="rect">
            <a:avLst/>
          </a:prstGeom>
        </p:spPr>
      </p:pic>
      <p:pic>
        <p:nvPicPr>
          <p:cNvPr id="9" name="Grafik 8" descr="Schließen mit einfarbiger Füllung">
            <a:extLst>
              <a:ext uri="{FF2B5EF4-FFF2-40B4-BE49-F238E27FC236}">
                <a16:creationId xmlns:a16="http://schemas.microsoft.com/office/drawing/2014/main" id="{7B1D231C-783E-B15B-80F1-1193509B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4477818"/>
            <a:ext cx="360000" cy="360000"/>
          </a:xfrm>
          <a:prstGeom prst="rect">
            <a:avLst/>
          </a:prstGeom>
        </p:spPr>
      </p:pic>
      <p:pic>
        <p:nvPicPr>
          <p:cNvPr id="12" name="Grafik 11" descr="Schließen mit einfarbiger Füllung">
            <a:extLst>
              <a:ext uri="{FF2B5EF4-FFF2-40B4-BE49-F238E27FC236}">
                <a16:creationId xmlns:a16="http://schemas.microsoft.com/office/drawing/2014/main" id="{18AA8F9F-29FA-7941-9F1F-281B6DDC1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2448478"/>
            <a:ext cx="360000" cy="360000"/>
          </a:xfrm>
          <a:prstGeom prst="rect">
            <a:avLst/>
          </a:prstGeom>
        </p:spPr>
      </p:pic>
      <p:pic>
        <p:nvPicPr>
          <p:cNvPr id="16" name="Grafik 15" descr="Schließen mit einfarbiger Füllung">
            <a:extLst>
              <a:ext uri="{FF2B5EF4-FFF2-40B4-BE49-F238E27FC236}">
                <a16:creationId xmlns:a16="http://schemas.microsoft.com/office/drawing/2014/main" id="{256480C6-733C-5BA2-001D-5D95B4FF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3669331"/>
            <a:ext cx="360000" cy="360000"/>
          </a:xfrm>
          <a:prstGeom prst="rect">
            <a:avLst/>
          </a:prstGeom>
        </p:spPr>
      </p:pic>
      <p:pic>
        <p:nvPicPr>
          <p:cNvPr id="21" name="Grafik 20" descr="Schließen mit einfarbiger Füllung">
            <a:extLst>
              <a:ext uri="{FF2B5EF4-FFF2-40B4-BE49-F238E27FC236}">
                <a16:creationId xmlns:a16="http://schemas.microsoft.com/office/drawing/2014/main" id="{7C99880A-58B9-A67E-2988-6D70DAD4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5694980"/>
            <a:ext cx="360000" cy="360000"/>
          </a:xfrm>
          <a:prstGeom prst="rect">
            <a:avLst/>
          </a:prstGeom>
        </p:spPr>
      </p:pic>
      <p:pic>
        <p:nvPicPr>
          <p:cNvPr id="5" name="Grafik 4" descr="Häkchen mit einfarbiger Füllung">
            <a:extLst>
              <a:ext uri="{FF2B5EF4-FFF2-40B4-BE49-F238E27FC236}">
                <a16:creationId xmlns:a16="http://schemas.microsoft.com/office/drawing/2014/main" id="{4EAFA185-2179-72C8-A385-C23CDAEDF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2859738"/>
            <a:ext cx="360000" cy="360000"/>
          </a:xfrm>
          <a:prstGeom prst="rect">
            <a:avLst/>
          </a:prstGeom>
        </p:spPr>
      </p:pic>
      <p:pic>
        <p:nvPicPr>
          <p:cNvPr id="11" name="Grafik 10" descr="Häkchen mit einfarbiger Füllung">
            <a:extLst>
              <a:ext uri="{FF2B5EF4-FFF2-40B4-BE49-F238E27FC236}">
                <a16:creationId xmlns:a16="http://schemas.microsoft.com/office/drawing/2014/main" id="{1EF91E8D-C841-3FBE-8A9D-94DA1789B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4074520"/>
            <a:ext cx="360000" cy="360000"/>
          </a:xfrm>
          <a:prstGeom prst="rect">
            <a:avLst/>
          </a:prstGeom>
        </p:spPr>
      </p:pic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EC9A33B4-35B3-28B6-52AD-ACE5389A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527025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DD5818F-D6C5-A170-1D9C-957E7182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Mitarbeit &amp; Mitgliedschaft</a:t>
            </a:r>
            <a:endParaRPr lang="de-DE" sz="4400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8798B2F-055B-EBFE-A6A7-B6C610E00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88033"/>
              </p:ext>
            </p:extLst>
          </p:nvPr>
        </p:nvGraphicFramePr>
        <p:xfrm>
          <a:off x="876000" y="1398182"/>
          <a:ext cx="10439992" cy="432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72">
                  <a:extLst>
                    <a:ext uri="{9D8B030D-6E8A-4147-A177-3AD203B41FA5}">
                      <a16:colId xmlns:a16="http://schemas.microsoft.com/office/drawing/2014/main" val="2248550190"/>
                    </a:ext>
                  </a:extLst>
                </a:gridCol>
                <a:gridCol w="3132253">
                  <a:extLst>
                    <a:ext uri="{9D8B030D-6E8A-4147-A177-3AD203B41FA5}">
                      <a16:colId xmlns:a16="http://schemas.microsoft.com/office/drawing/2014/main" val="3846017601"/>
                    </a:ext>
                  </a:extLst>
                </a:gridCol>
                <a:gridCol w="2189023">
                  <a:extLst>
                    <a:ext uri="{9D8B030D-6E8A-4147-A177-3AD203B41FA5}">
                      <a16:colId xmlns:a16="http://schemas.microsoft.com/office/drawing/2014/main" val="2236848871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102274269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574801958"/>
                    </a:ext>
                  </a:extLst>
                </a:gridCol>
              </a:tblGrid>
              <a:tr h="641290">
                <a:tc gridSpan="2"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persönliche Mitgliedschaft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über Arbeitgeber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für Interessierte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27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46402"/>
                  </a:ext>
                </a:extLst>
              </a:tr>
              <a:tr h="40874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Mitarbeit JDAW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0372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Stammtisch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02625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Leitung Stammtisch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1280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Circle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5668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Leitung Circle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79691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Vertretung JDAW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195943"/>
                  </a:ext>
                </a:extLst>
              </a:tr>
              <a:tr h="408746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Mitarbeit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85571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Fachgremium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8358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Vertretung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661916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7517EE4-2598-12CC-B7E8-EFC823A7DB4B}"/>
              </a:ext>
            </a:extLst>
          </p:cNvPr>
          <p:cNvSpPr txBox="1"/>
          <p:nvPr/>
        </p:nvSpPr>
        <p:spPr>
          <a:xfrm>
            <a:off x="824584" y="6236246"/>
            <a:ext cx="441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gültig für Mitglieder unter 36 Jahren </a:t>
            </a:r>
          </a:p>
        </p:txBody>
      </p:sp>
      <p:pic>
        <p:nvPicPr>
          <p:cNvPr id="13" name="Grafik 12" descr="Schließen mit einfarbiger Füllung">
            <a:extLst>
              <a:ext uri="{FF2B5EF4-FFF2-40B4-BE49-F238E27FC236}">
                <a16:creationId xmlns:a16="http://schemas.microsoft.com/office/drawing/2014/main" id="{2270F8DF-73FC-9EDA-2879-C206F58C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4103155"/>
            <a:ext cx="360000" cy="360000"/>
          </a:xfrm>
          <a:prstGeom prst="rect">
            <a:avLst/>
          </a:prstGeom>
        </p:spPr>
      </p:pic>
      <p:pic>
        <p:nvPicPr>
          <p:cNvPr id="15" name="Grafik 14" descr="Schließen mit einfarbiger Füllung">
            <a:extLst>
              <a:ext uri="{FF2B5EF4-FFF2-40B4-BE49-F238E27FC236}">
                <a16:creationId xmlns:a16="http://schemas.microsoft.com/office/drawing/2014/main" id="{549DA941-11E5-04A8-413C-780AEB219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2901124"/>
            <a:ext cx="360000" cy="360000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E3BB7D58-72AE-5F45-E642-1D1681809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2472206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0F5E3199-47CC-C686-B965-789F2CAAF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2444497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2DCE51F2-E776-6F61-236A-383B2F4C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2840998"/>
            <a:ext cx="360000" cy="360000"/>
          </a:xfrm>
          <a:prstGeom prst="rect">
            <a:avLst/>
          </a:prstGeom>
        </p:spPr>
      </p:pic>
      <p:pic>
        <p:nvPicPr>
          <p:cNvPr id="22" name="Grafik 21" descr="Häkchen mit einfarbiger Füllung">
            <a:extLst>
              <a:ext uri="{FF2B5EF4-FFF2-40B4-BE49-F238E27FC236}">
                <a16:creationId xmlns:a16="http://schemas.microsoft.com/office/drawing/2014/main" id="{62B5B1D5-040C-AFEA-5157-2EAA66CE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3676339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B4A6F787-47E7-0430-9458-90601008B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4094549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A667AB25-2FE6-1D1A-4DDA-41EE1C9E6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3276479"/>
            <a:ext cx="360000" cy="360000"/>
          </a:xfrm>
          <a:prstGeom prst="rect">
            <a:avLst/>
          </a:prstGeom>
        </p:spPr>
      </p:pic>
      <p:pic>
        <p:nvPicPr>
          <p:cNvPr id="25" name="Grafik 24" descr="Schließen mit einfarbiger Füllung">
            <a:extLst>
              <a:ext uri="{FF2B5EF4-FFF2-40B4-BE49-F238E27FC236}">
                <a16:creationId xmlns:a16="http://schemas.microsoft.com/office/drawing/2014/main" id="{90E6D7B1-3086-C894-7354-85C78264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3698721"/>
            <a:ext cx="360000" cy="360000"/>
          </a:xfrm>
          <a:prstGeom prst="rect">
            <a:avLst/>
          </a:prstGeom>
        </p:spPr>
      </p:pic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6588E320-91C6-363B-E91D-E7F4C5114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4901779"/>
            <a:ext cx="360000" cy="360000"/>
          </a:xfrm>
          <a:prstGeom prst="rect">
            <a:avLst/>
          </a:prstGeom>
        </p:spPr>
      </p:pic>
      <p:pic>
        <p:nvPicPr>
          <p:cNvPr id="5" name="Grafik 4" descr="Häkchen mit einfarbiger Füllung">
            <a:extLst>
              <a:ext uri="{FF2B5EF4-FFF2-40B4-BE49-F238E27FC236}">
                <a16:creationId xmlns:a16="http://schemas.microsoft.com/office/drawing/2014/main" id="{D1C8C107-6A6E-CB21-4CD2-020F16641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4928690"/>
            <a:ext cx="360000" cy="360000"/>
          </a:xfrm>
          <a:prstGeom prst="rect">
            <a:avLst/>
          </a:prstGeom>
        </p:spPr>
      </p:pic>
      <p:pic>
        <p:nvPicPr>
          <p:cNvPr id="6" name="Grafik 5" descr="Schließen mit einfarbiger Füllung">
            <a:extLst>
              <a:ext uri="{FF2B5EF4-FFF2-40B4-BE49-F238E27FC236}">
                <a16:creationId xmlns:a16="http://schemas.microsoft.com/office/drawing/2014/main" id="{4F1E2628-4950-B9CD-AFF7-933F5BD0E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5334666"/>
            <a:ext cx="360000" cy="360000"/>
          </a:xfrm>
          <a:prstGeom prst="rect">
            <a:avLst/>
          </a:prstGeom>
        </p:spPr>
      </p:pic>
      <p:pic>
        <p:nvPicPr>
          <p:cNvPr id="9" name="Grafik 8" descr="Häkchen mit einfarbiger Füllung">
            <a:extLst>
              <a:ext uri="{FF2B5EF4-FFF2-40B4-BE49-F238E27FC236}">
                <a16:creationId xmlns:a16="http://schemas.microsoft.com/office/drawing/2014/main" id="{0814DA65-CA7A-6C64-8F1C-7D3F5EAA7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5307421"/>
            <a:ext cx="360000" cy="360000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472C8F93-E8B1-1C1B-A2CF-3A585D15E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3281336"/>
            <a:ext cx="360000" cy="360000"/>
          </a:xfrm>
          <a:prstGeom prst="rect">
            <a:avLst/>
          </a:prstGeom>
        </p:spPr>
      </p:pic>
      <p:pic>
        <p:nvPicPr>
          <p:cNvPr id="2" name="Grafik 1" descr="Schließen mit einfarbiger Füllung">
            <a:extLst>
              <a:ext uri="{FF2B5EF4-FFF2-40B4-BE49-F238E27FC236}">
                <a16:creationId xmlns:a16="http://schemas.microsoft.com/office/drawing/2014/main" id="{5CC7801C-7DF0-B929-2F08-13954369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4103154"/>
            <a:ext cx="360000" cy="360000"/>
          </a:xfrm>
          <a:prstGeom prst="rect">
            <a:avLst/>
          </a:prstGeom>
        </p:spPr>
      </p:pic>
      <p:pic>
        <p:nvPicPr>
          <p:cNvPr id="11" name="Grafik 10" descr="Schließen mit einfarbiger Füllung">
            <a:extLst>
              <a:ext uri="{FF2B5EF4-FFF2-40B4-BE49-F238E27FC236}">
                <a16:creationId xmlns:a16="http://schemas.microsoft.com/office/drawing/2014/main" id="{2AACF483-981B-9613-5727-83A9EAC3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2901123"/>
            <a:ext cx="360000" cy="360000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04283316-030C-FA1C-7277-8894BAFC7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2472205"/>
            <a:ext cx="360000" cy="360000"/>
          </a:xfrm>
          <a:prstGeom prst="rect">
            <a:avLst/>
          </a:prstGeom>
        </p:spPr>
      </p:pic>
      <p:pic>
        <p:nvPicPr>
          <p:cNvPr id="14" name="Grafik 13" descr="Schließen mit einfarbiger Füllung">
            <a:extLst>
              <a:ext uri="{FF2B5EF4-FFF2-40B4-BE49-F238E27FC236}">
                <a16:creationId xmlns:a16="http://schemas.microsoft.com/office/drawing/2014/main" id="{62D0C128-634E-65D1-F438-C1D11C0C5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3698720"/>
            <a:ext cx="360000" cy="360000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0D53F400-D802-7CBA-811B-B9CABC14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4928689"/>
            <a:ext cx="360000" cy="360000"/>
          </a:xfrm>
          <a:prstGeom prst="rect">
            <a:avLst/>
          </a:prstGeom>
        </p:spPr>
      </p:pic>
      <p:pic>
        <p:nvPicPr>
          <p:cNvPr id="18" name="Grafik 17" descr="Schließen mit einfarbiger Füllung">
            <a:extLst>
              <a:ext uri="{FF2B5EF4-FFF2-40B4-BE49-F238E27FC236}">
                <a16:creationId xmlns:a16="http://schemas.microsoft.com/office/drawing/2014/main" id="{7108F06C-630B-DCC3-1117-6AB7B16E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5334665"/>
            <a:ext cx="360000" cy="360000"/>
          </a:xfrm>
          <a:prstGeom prst="rect">
            <a:avLst/>
          </a:prstGeom>
        </p:spPr>
      </p:pic>
      <p:pic>
        <p:nvPicPr>
          <p:cNvPr id="21" name="Grafik 20" descr="Häkchen mit einfarbiger Füllung">
            <a:extLst>
              <a:ext uri="{FF2B5EF4-FFF2-40B4-BE49-F238E27FC236}">
                <a16:creationId xmlns:a16="http://schemas.microsoft.com/office/drawing/2014/main" id="{3D5CD8A8-2784-5CC1-2159-EDCFD2A74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328133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56702E-036C-18A2-E8C6-06104D8763C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/>
                <a:ea typeface="+mj-ea"/>
                <a:cs typeface="Calibri Light"/>
              </a:rPr>
              <a:t>Mitgliedschaft </a:t>
            </a:r>
            <a:r>
              <a:rPr lang="de-DE" sz="1200" b="0" kern="120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(Stand 01/2025)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A5B001-E552-5E3C-B1AB-71EAA9301D86}"/>
              </a:ext>
            </a:extLst>
          </p:cNvPr>
          <p:cNvSpPr/>
          <p:nvPr/>
        </p:nvSpPr>
        <p:spPr>
          <a:xfrm>
            <a:off x="8112529" y="1437542"/>
            <a:ext cx="3198176" cy="3198175"/>
          </a:xfrm>
          <a:prstGeom prst="ellipse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Berufsstarter</a:t>
            </a:r>
            <a:br>
              <a:rPr lang="de-DE" sz="2000" b="1" dirty="0"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und 2. Jahr</a:t>
            </a: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53 €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93FB02-9D3E-EBA2-AD87-4E1F67E0F9B8}"/>
              </a:ext>
            </a:extLst>
          </p:cNvPr>
          <p:cNvSpPr/>
          <p:nvPr/>
        </p:nvSpPr>
        <p:spPr>
          <a:xfrm>
            <a:off x="6688421" y="3337438"/>
            <a:ext cx="3198176" cy="3198175"/>
          </a:xfrm>
          <a:prstGeom prst="ellipse">
            <a:avLst/>
          </a:prstGeom>
          <a:solidFill>
            <a:srgbClr val="8AB4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Berufsstarter Betriebspersonal</a:t>
            </a:r>
            <a:br>
              <a:rPr lang="de-DE" sz="2000" b="1" dirty="0"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und 2. Jahr</a:t>
            </a:r>
            <a:endParaRPr lang="de-DE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30 €</a:t>
            </a:r>
            <a:endParaRPr lang="de-DE" sz="2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7A90FC-5EC4-634F-37C1-67FF0523BF19}"/>
              </a:ext>
            </a:extLst>
          </p:cNvPr>
          <p:cNvSpPr/>
          <p:nvPr/>
        </p:nvSpPr>
        <p:spPr>
          <a:xfrm>
            <a:off x="535604" y="1437541"/>
            <a:ext cx="3198176" cy="3198175"/>
          </a:xfrm>
          <a:prstGeom prst="ellipse">
            <a:avLst/>
          </a:prstGeom>
          <a:solidFill>
            <a:srgbClr val="94C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Auszubildende &amp; Studierende</a:t>
            </a:r>
            <a:br>
              <a:rPr lang="de-DE" sz="2000" b="1" dirty="0">
                <a:solidFill>
                  <a:schemeClr val="bg1"/>
                </a:solidFill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Jahr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0 €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7795BF-F5B9-F391-A4F2-E13DBA498D3D}"/>
              </a:ext>
            </a:extLst>
          </p:cNvPr>
          <p:cNvSpPr/>
          <p:nvPr/>
        </p:nvSpPr>
        <p:spPr>
          <a:xfrm>
            <a:off x="2011164" y="3333355"/>
            <a:ext cx="3198176" cy="3198175"/>
          </a:xfrm>
          <a:prstGeom prst="ellipse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Auszubildende &amp; Studierende</a:t>
            </a:r>
            <a:br>
              <a:rPr lang="de-DE" sz="2000" b="1" dirty="0">
                <a:solidFill>
                  <a:schemeClr val="bg1"/>
                </a:solidFill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23 €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DF6F744-BB29-D8A4-FC77-400C5500F261}"/>
              </a:ext>
            </a:extLst>
          </p:cNvPr>
          <p:cNvGrpSpPr/>
          <p:nvPr/>
        </p:nvGrpSpPr>
        <p:grpSpPr>
          <a:xfrm>
            <a:off x="4111945" y="1437681"/>
            <a:ext cx="3665901" cy="3661929"/>
            <a:chOff x="2433616" y="2585504"/>
            <a:chExt cx="3842461" cy="3838488"/>
          </a:xfrm>
        </p:grpSpPr>
        <p:pic>
          <p:nvPicPr>
            <p:cNvPr id="15" name="Grafik 14" descr="Ein Bild, das Katze, Säugetier, Nagetier, weiß enthält.&#10;&#10;Beschreibung automatisch generiert.">
              <a:extLst>
                <a:ext uri="{FF2B5EF4-FFF2-40B4-BE49-F238E27FC236}">
                  <a16:creationId xmlns:a16="http://schemas.microsoft.com/office/drawing/2014/main" id="{6DFBF534-B721-3B45-1C34-9029E7B7D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813" b="213"/>
            <a:stretch/>
          </p:blipFill>
          <p:spPr>
            <a:xfrm>
              <a:off x="2522035" y="2626923"/>
              <a:ext cx="3653274" cy="3667139"/>
            </a:xfrm>
            <a:prstGeom prst="ellipse">
              <a:avLst/>
            </a:prstGeom>
            <a:ln w="57150">
              <a:noFill/>
            </a:ln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E9A6809-1781-0763-5E1D-C1EE7263C00B}"/>
                </a:ext>
              </a:extLst>
            </p:cNvPr>
            <p:cNvGrpSpPr/>
            <p:nvPr/>
          </p:nvGrpSpPr>
          <p:grpSpPr>
            <a:xfrm>
              <a:off x="2433616" y="2585504"/>
              <a:ext cx="3842461" cy="3838488"/>
              <a:chOff x="2433616" y="2585504"/>
              <a:chExt cx="5357167" cy="5195219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F0295EF-59BB-906F-2615-1EC175CF548E}"/>
                  </a:ext>
                </a:extLst>
              </p:cNvPr>
              <p:cNvSpPr/>
              <p:nvPr/>
            </p:nvSpPr>
            <p:spPr>
              <a:xfrm>
                <a:off x="2761583" y="2585504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8AB4E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F2BA911-FFB6-D1F2-9C49-82827C4BA781}"/>
                  </a:ext>
                </a:extLst>
              </p:cNvPr>
              <p:cNvSpPr/>
              <p:nvPr/>
            </p:nvSpPr>
            <p:spPr>
              <a:xfrm>
                <a:off x="2433616" y="2673870"/>
                <a:ext cx="5031761" cy="5022796"/>
              </a:xfrm>
              <a:prstGeom prst="ellipse">
                <a:avLst/>
              </a:prstGeom>
              <a:noFill/>
              <a:ln w="57150">
                <a:solidFill>
                  <a:srgbClr val="94C1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DB74783-0348-56DA-1672-BB3B887E5054}"/>
                  </a:ext>
                </a:extLst>
              </p:cNvPr>
              <p:cNvSpPr/>
              <p:nvPr/>
            </p:nvSpPr>
            <p:spPr>
              <a:xfrm>
                <a:off x="2568667" y="2652563"/>
                <a:ext cx="5128161" cy="5128160"/>
              </a:xfrm>
              <a:prstGeom prst="ellipse">
                <a:avLst/>
              </a:prstGeom>
              <a:noFill/>
              <a:ln w="57150">
                <a:solidFill>
                  <a:srgbClr val="0274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B5DB737-B086-2199-9034-63D47AF44B4E}"/>
                  </a:ext>
                </a:extLst>
              </p:cNvPr>
              <p:cNvSpPr/>
              <p:nvPr/>
            </p:nvSpPr>
            <p:spPr>
              <a:xfrm>
                <a:off x="2631595" y="2691799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CEE0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097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87913E-48BD-844B-9D0B-6AFF34E5E959}"/>
              </a:ext>
            </a:extLst>
          </p:cNvPr>
          <p:cNvGrpSpPr/>
          <p:nvPr/>
        </p:nvGrpSpPr>
        <p:grpSpPr>
          <a:xfrm>
            <a:off x="4993314" y="939555"/>
            <a:ext cx="6653196" cy="5645356"/>
            <a:chOff x="4993314" y="939555"/>
            <a:chExt cx="6653196" cy="564535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1FD9BC9-D84C-896E-3CBE-02558ABBE4E2}"/>
                </a:ext>
              </a:extLst>
            </p:cNvPr>
            <p:cNvGrpSpPr/>
            <p:nvPr/>
          </p:nvGrpSpPr>
          <p:grpSpPr>
            <a:xfrm>
              <a:off x="4993314" y="939555"/>
              <a:ext cx="6653196" cy="3563655"/>
              <a:chOff x="4993314" y="939555"/>
              <a:chExt cx="6653196" cy="3563655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5002C80C-9A54-37A0-D9BC-AEB5738D76D4}"/>
                  </a:ext>
                </a:extLst>
              </p:cNvPr>
              <p:cNvSpPr/>
              <p:nvPr/>
            </p:nvSpPr>
            <p:spPr>
              <a:xfrm>
                <a:off x="10014042" y="3341219"/>
                <a:ext cx="1632468" cy="1161991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8AB4E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>
                    <a:solidFill>
                      <a:schemeClr val="bg1"/>
                    </a:solidFill>
                  </a:rPr>
                  <a:t>LV Landesbeirat DWA</a:t>
                </a:r>
              </a:p>
            </p:txBody>
          </p:sp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10801056-1F46-35F6-CA65-102BE29EA4A9}"/>
                  </a:ext>
                </a:extLst>
              </p:cNvPr>
              <p:cNvSpPr/>
              <p:nvPr/>
            </p:nvSpPr>
            <p:spPr>
              <a:xfrm>
                <a:off x="10014040" y="1828808"/>
                <a:ext cx="1632469" cy="1373638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0075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Bundesbeirat DWA</a:t>
                </a:r>
              </a:p>
            </p:txBody>
          </p:sp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3FA84EEA-BB6C-2A6A-6C47-2305B0654B66}"/>
                  </a:ext>
                </a:extLst>
              </p:cNvPr>
              <p:cNvSpPr/>
              <p:nvPr/>
            </p:nvSpPr>
            <p:spPr>
              <a:xfrm>
                <a:off x="4993314" y="939555"/>
                <a:ext cx="2254461" cy="1299123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0075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Bundesvorstand DWA</a:t>
                </a:r>
              </a:p>
            </p:txBody>
          </p:sp>
        </p:grp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A62EA99-4769-6CA3-E075-7DB8C37D76AC}"/>
                </a:ext>
              </a:extLst>
            </p:cNvPr>
            <p:cNvSpPr/>
            <p:nvPr/>
          </p:nvSpPr>
          <p:spPr>
            <a:xfrm>
              <a:off x="8355775" y="6323023"/>
              <a:ext cx="482400" cy="216000"/>
            </a:xfrm>
            <a:prstGeom prst="rect">
              <a:avLst/>
            </a:prstGeom>
            <a:pattFill prst="pct25">
              <a:fgClr>
                <a:schemeClr val="bg1"/>
              </a:fgClr>
              <a:bgClr>
                <a:srgbClr val="8AB4E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3BE8766-9F5C-6877-E303-4AEB1F005637}"/>
                </a:ext>
              </a:extLst>
            </p:cNvPr>
            <p:cNvSpPr txBox="1"/>
            <p:nvPr/>
          </p:nvSpPr>
          <p:spPr>
            <a:xfrm>
              <a:off x="8913316" y="6277134"/>
              <a:ext cx="1651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Organe der DWA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C96A1E0-933F-6694-3754-1B00B448FC09}"/>
                </a:ext>
              </a:extLst>
            </p:cNvPr>
            <p:cNvSpPr/>
            <p:nvPr/>
          </p:nvSpPr>
          <p:spPr>
            <a:xfrm>
              <a:off x="7880302" y="6323023"/>
              <a:ext cx="482400" cy="216000"/>
            </a:xfrm>
            <a:prstGeom prst="rect">
              <a:avLst/>
            </a:prstGeom>
            <a:pattFill prst="pct25">
              <a:fgClr>
                <a:schemeClr val="bg1"/>
              </a:fgClr>
              <a:bgClr>
                <a:srgbClr val="0075BE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/>
            </a:p>
          </p:txBody>
        </p:sp>
      </p:grpSp>
      <p:sp>
        <p:nvSpPr>
          <p:cNvPr id="7" name="Google Shape;43;p2">
            <a:extLst>
              <a:ext uri="{FF2B5EF4-FFF2-40B4-BE49-F238E27FC236}">
                <a16:creationId xmlns:a16="http://schemas.microsoft.com/office/drawing/2014/main" id="{5A0415C3-75D3-2DC1-268A-FF27B39ACB27}"/>
              </a:ext>
            </a:extLst>
          </p:cNvPr>
          <p:cNvSpPr txBox="1">
            <a:spLocks noGrp="1"/>
          </p:cNvSpPr>
          <p:nvPr/>
        </p:nvSpPr>
        <p:spPr>
          <a:xfrm>
            <a:off x="801432" y="522831"/>
            <a:ext cx="3910053" cy="99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9D9D9C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</a:pPr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Die Struktur</a:t>
            </a:r>
            <a:endParaRPr sz="4400" b="0" kern="1200" dirty="0">
              <a:solidFill>
                <a:schemeClr val="tx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7CAE14B1-3291-8CD6-1962-0A17FF042D23}"/>
              </a:ext>
            </a:extLst>
          </p:cNvPr>
          <p:cNvCxnSpPr>
            <a:cxnSpLocks/>
            <a:endCxn id="189" idx="1"/>
          </p:cNvCxnSpPr>
          <p:nvPr/>
        </p:nvCxnSpPr>
        <p:spPr>
          <a:xfrm rot="5400000" flipH="1" flipV="1">
            <a:off x="6305313" y="4045158"/>
            <a:ext cx="2775313" cy="689840"/>
          </a:xfrm>
          <a:prstGeom prst="bentConnector2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58">
            <a:extLst>
              <a:ext uri="{FF2B5EF4-FFF2-40B4-BE49-F238E27FC236}">
                <a16:creationId xmlns:a16="http://schemas.microsoft.com/office/drawing/2014/main" id="{A9391A94-7ABA-C048-1E9B-76CD5330F025}"/>
              </a:ext>
            </a:extLst>
          </p:cNvPr>
          <p:cNvSpPr/>
          <p:nvPr/>
        </p:nvSpPr>
        <p:spPr>
          <a:xfrm>
            <a:off x="8384565" y="5718420"/>
            <a:ext cx="3255020" cy="40005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LV Mitglieder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873D607D-96CE-15E0-AE22-C647A0F42CFB}"/>
              </a:ext>
            </a:extLst>
          </p:cNvPr>
          <p:cNvSpPr/>
          <p:nvPr/>
        </p:nvSpPr>
        <p:spPr>
          <a:xfrm>
            <a:off x="1164201" y="6323023"/>
            <a:ext cx="481509" cy="216000"/>
          </a:xfrm>
          <a:prstGeom prst="rect">
            <a:avLst/>
          </a:prstGeom>
          <a:solidFill>
            <a:srgbClr val="93C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12DFF10-91A1-6ED5-1436-7ECC2F5702C1}"/>
              </a:ext>
            </a:extLst>
          </p:cNvPr>
          <p:cNvSpPr/>
          <p:nvPr/>
        </p:nvSpPr>
        <p:spPr>
          <a:xfrm>
            <a:off x="4789785" y="6323023"/>
            <a:ext cx="481509" cy="21600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A68038C-DF68-F743-04F3-B46A529D44C5}"/>
              </a:ext>
            </a:extLst>
          </p:cNvPr>
          <p:cNvSpPr/>
          <p:nvPr/>
        </p:nvSpPr>
        <p:spPr>
          <a:xfrm>
            <a:off x="1645710" y="6323023"/>
            <a:ext cx="481509" cy="216000"/>
          </a:xfrm>
          <a:prstGeom prst="rect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97F1F443-3AC8-89FC-F418-8B510EB87824}"/>
              </a:ext>
            </a:extLst>
          </p:cNvPr>
          <p:cNvSpPr/>
          <p:nvPr/>
        </p:nvSpPr>
        <p:spPr>
          <a:xfrm>
            <a:off x="5261769" y="6323023"/>
            <a:ext cx="481509" cy="216000"/>
          </a:xfrm>
          <a:prstGeom prst="rect">
            <a:avLst/>
          </a:prstGeom>
          <a:solidFill>
            <a:srgbClr val="8A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F80A9E74-2541-0D8B-01F8-F1DCD7F8B7A0}"/>
              </a:ext>
            </a:extLst>
          </p:cNvPr>
          <p:cNvSpPr txBox="1"/>
          <p:nvPr/>
        </p:nvSpPr>
        <p:spPr>
          <a:xfrm>
            <a:off x="2232711" y="6277135"/>
            <a:ext cx="165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Bundesebene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1EEEA0D-2FF0-ADC4-EE33-ECDB26DA7194}"/>
              </a:ext>
            </a:extLst>
          </p:cNvPr>
          <p:cNvSpPr txBox="1"/>
          <p:nvPr/>
        </p:nvSpPr>
        <p:spPr>
          <a:xfrm>
            <a:off x="5881055" y="6277135"/>
            <a:ext cx="195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Landesebene</a:t>
            </a:r>
          </a:p>
        </p:txBody>
      </p:sp>
      <p:cxnSp>
        <p:nvCxnSpPr>
          <p:cNvPr id="141" name="Gerade Verbindung mit Pfeil 140">
            <a:extLst>
              <a:ext uri="{FF2B5EF4-FFF2-40B4-BE49-F238E27FC236}">
                <a16:creationId xmlns:a16="http://schemas.microsoft.com/office/drawing/2014/main" id="{2F8577B8-AB9A-6163-D1E0-E451734317F1}"/>
              </a:ext>
            </a:extLst>
          </p:cNvPr>
          <p:cNvCxnSpPr>
            <a:cxnSpLocks/>
            <a:endCxn id="147" idx="2"/>
          </p:cNvCxnSpPr>
          <p:nvPr/>
        </p:nvCxnSpPr>
        <p:spPr>
          <a:xfrm flipV="1">
            <a:off x="1906487" y="5226237"/>
            <a:ext cx="0" cy="692208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mit Pfeil 141">
            <a:extLst>
              <a:ext uri="{FF2B5EF4-FFF2-40B4-BE49-F238E27FC236}">
                <a16:creationId xmlns:a16="http://schemas.microsoft.com/office/drawing/2014/main" id="{3C7F6263-61CD-5F4E-E22D-B7843DD2E4C2}"/>
              </a:ext>
            </a:extLst>
          </p:cNvPr>
          <p:cNvCxnSpPr>
            <a:cxnSpLocks/>
            <a:endCxn id="156" idx="2"/>
          </p:cNvCxnSpPr>
          <p:nvPr/>
        </p:nvCxnSpPr>
        <p:spPr>
          <a:xfrm flipV="1">
            <a:off x="5303794" y="5238442"/>
            <a:ext cx="0" cy="680003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79B5C424-F170-28B4-67B7-DC9E74C96D2B}"/>
              </a:ext>
            </a:extLst>
          </p:cNvPr>
          <p:cNvCxnSpPr>
            <a:cxnSpLocks/>
            <a:endCxn id="181" idx="2"/>
          </p:cNvCxnSpPr>
          <p:nvPr/>
        </p:nvCxnSpPr>
        <p:spPr>
          <a:xfrm flipV="1">
            <a:off x="7348050" y="2048718"/>
            <a:ext cx="0" cy="3919281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hteck 143">
            <a:extLst>
              <a:ext uri="{FF2B5EF4-FFF2-40B4-BE49-F238E27FC236}">
                <a16:creationId xmlns:a16="http://schemas.microsoft.com/office/drawing/2014/main" id="{B5037259-A7AB-E1AE-8107-BC16DA376DA2}"/>
              </a:ext>
            </a:extLst>
          </p:cNvPr>
          <p:cNvSpPr/>
          <p:nvPr/>
        </p:nvSpPr>
        <p:spPr>
          <a:xfrm>
            <a:off x="630008" y="5718420"/>
            <a:ext cx="7757917" cy="400050"/>
          </a:xfrm>
          <a:prstGeom prst="rect">
            <a:avLst/>
          </a:prstGeom>
          <a:solidFill>
            <a:srgbClr val="93C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JDWA Mitglieder</a:t>
            </a:r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5DE121E7-C9A3-49C5-F3FE-F960968E6E1E}"/>
              </a:ext>
            </a:extLst>
          </p:cNvPr>
          <p:cNvGrpSpPr/>
          <p:nvPr/>
        </p:nvGrpSpPr>
        <p:grpSpPr>
          <a:xfrm>
            <a:off x="7840549" y="2323779"/>
            <a:ext cx="2793386" cy="1607935"/>
            <a:chOff x="8229242" y="2395105"/>
            <a:chExt cx="2793386" cy="1607935"/>
          </a:xfrm>
        </p:grpSpPr>
        <p:sp>
          <p:nvSpPr>
            <p:cNvPr id="188" name="Rechteck 187">
              <a:extLst>
                <a:ext uri="{FF2B5EF4-FFF2-40B4-BE49-F238E27FC236}">
                  <a16:creationId xmlns:a16="http://schemas.microsoft.com/office/drawing/2014/main" id="{CA45A9B7-4907-BBEB-7613-BFC91DF1BE03}"/>
                </a:ext>
              </a:extLst>
            </p:cNvPr>
            <p:cNvSpPr/>
            <p:nvPr/>
          </p:nvSpPr>
          <p:spPr>
            <a:xfrm>
              <a:off x="8229242" y="2395105"/>
              <a:ext cx="2793386" cy="1607935"/>
            </a:xfrm>
            <a:prstGeom prst="rect">
              <a:avLst/>
            </a:prstGeom>
            <a:noFill/>
            <a:ln>
              <a:solidFill>
                <a:srgbClr val="017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600"/>
                </a:spcBef>
              </a:pPr>
              <a:endParaRPr lang="de-DE" sz="300" dirty="0">
                <a:solidFill>
                  <a:srgbClr val="017DC5"/>
                </a:solidFill>
              </a:endParaRPr>
            </a:p>
            <a:p>
              <a:pPr algn="ctr">
                <a:spcBef>
                  <a:spcPts val="300"/>
                </a:spcBef>
              </a:pPr>
              <a:r>
                <a:rPr lang="de-DE" sz="1600" dirty="0">
                  <a:solidFill>
                    <a:srgbClr val="017DC5"/>
                  </a:solidFill>
                </a:rPr>
                <a:t>Beiräte</a:t>
              </a:r>
            </a:p>
          </p:txBody>
        </p:sp>
        <p:sp>
          <p:nvSpPr>
            <p:cNvPr id="189" name="Rechteck 188">
              <a:extLst>
                <a:ext uri="{FF2B5EF4-FFF2-40B4-BE49-F238E27FC236}">
                  <a16:creationId xmlns:a16="http://schemas.microsoft.com/office/drawing/2014/main" id="{4E14B7A4-8ED4-9C90-DAB2-0EC964D458E2}"/>
                </a:ext>
              </a:extLst>
            </p:cNvPr>
            <p:cNvSpPr/>
            <p:nvPr/>
          </p:nvSpPr>
          <p:spPr>
            <a:xfrm>
              <a:off x="8426582" y="2873722"/>
              <a:ext cx="2414137" cy="400050"/>
            </a:xfrm>
            <a:prstGeom prst="rect">
              <a:avLst/>
            </a:prstGeom>
            <a:solidFill>
              <a:srgbClr val="017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defTabSz="808038"/>
              <a:r>
                <a:rPr lang="de-DE" dirty="0"/>
                <a:t>Bundesbeiräte	</a:t>
              </a:r>
              <a:r>
                <a:rPr lang="de-DE" b="1" dirty="0"/>
                <a:t>2x</a:t>
              </a:r>
            </a:p>
          </p:txBody>
        </p:sp>
        <p:sp>
          <p:nvSpPr>
            <p:cNvPr id="190" name="Rechteck 189">
              <a:extLst>
                <a:ext uri="{FF2B5EF4-FFF2-40B4-BE49-F238E27FC236}">
                  <a16:creationId xmlns:a16="http://schemas.microsoft.com/office/drawing/2014/main" id="{E47436FB-E8BE-C0A6-E08E-6616D4826E02}"/>
                </a:ext>
              </a:extLst>
            </p:cNvPr>
            <p:cNvSpPr/>
            <p:nvPr/>
          </p:nvSpPr>
          <p:spPr>
            <a:xfrm>
              <a:off x="8426583" y="3412545"/>
              <a:ext cx="2414136" cy="400050"/>
            </a:xfrm>
            <a:prstGeom prst="rect">
              <a:avLst/>
            </a:prstGeom>
            <a:solidFill>
              <a:srgbClr val="8AB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defTabSz="762000"/>
              <a:r>
                <a:rPr lang="de-DE" dirty="0"/>
                <a:t>Landesbeiräte	</a:t>
              </a:r>
              <a:r>
                <a:rPr lang="de-DE" b="1" dirty="0"/>
                <a:t>14x</a:t>
              </a:r>
            </a:p>
          </p:txBody>
        </p: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2B0D05BC-6B10-AABC-6E02-C4D6233423B0}"/>
              </a:ext>
            </a:extLst>
          </p:cNvPr>
          <p:cNvGrpSpPr/>
          <p:nvPr/>
        </p:nvGrpSpPr>
        <p:grpSpPr>
          <a:xfrm>
            <a:off x="5951357" y="1299321"/>
            <a:ext cx="2793385" cy="749397"/>
            <a:chOff x="4455222" y="1046170"/>
            <a:chExt cx="2793385" cy="749397"/>
          </a:xfrm>
        </p:grpSpPr>
        <p:sp>
          <p:nvSpPr>
            <p:cNvPr id="181" name="Rechteck 180">
              <a:extLst>
                <a:ext uri="{FF2B5EF4-FFF2-40B4-BE49-F238E27FC236}">
                  <a16:creationId xmlns:a16="http://schemas.microsoft.com/office/drawing/2014/main" id="{50627721-CFB1-D84B-EB7C-BBE35A81B060}"/>
                </a:ext>
              </a:extLst>
            </p:cNvPr>
            <p:cNvSpPr/>
            <p:nvPr/>
          </p:nvSpPr>
          <p:spPr>
            <a:xfrm>
              <a:off x="4455222" y="1046170"/>
              <a:ext cx="2793385" cy="749397"/>
            </a:xfrm>
            <a:prstGeom prst="rect">
              <a:avLst/>
            </a:prstGeom>
            <a:solidFill>
              <a:srgbClr val="017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1200"/>
                </a:spcBef>
              </a:pPr>
              <a:r>
                <a:rPr lang="de-DE" sz="1600" dirty="0"/>
                <a:t>Leitungsgruppe</a:t>
              </a:r>
            </a:p>
          </p:txBody>
        </p:sp>
        <p:grpSp>
          <p:nvGrpSpPr>
            <p:cNvPr id="183" name="Gruppieren 182">
              <a:extLst>
                <a:ext uri="{FF2B5EF4-FFF2-40B4-BE49-F238E27FC236}">
                  <a16:creationId xmlns:a16="http://schemas.microsoft.com/office/drawing/2014/main" id="{DDD2E397-5C01-EB7F-5F92-2125360E9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9475" y="1368464"/>
              <a:ext cx="1350870" cy="360036"/>
              <a:chOff x="5322723" y="4648859"/>
              <a:chExt cx="2017367" cy="537664"/>
            </a:xfrm>
            <a:solidFill>
              <a:schemeClr val="bg1"/>
            </a:solidFill>
          </p:grpSpPr>
          <p:pic>
            <p:nvPicPr>
              <p:cNvPr id="184" name="Grafik 183" descr="Benutzer mit einfarbiger Füllung">
                <a:extLst>
                  <a:ext uri="{FF2B5EF4-FFF2-40B4-BE49-F238E27FC236}">
                    <a16:creationId xmlns:a16="http://schemas.microsoft.com/office/drawing/2014/main" id="{2EDCB257-20C8-A3A4-3BA3-00EC96B7E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02472" y="4648884"/>
                <a:ext cx="537618" cy="537633"/>
              </a:xfrm>
              <a:prstGeom prst="rect">
                <a:avLst/>
              </a:prstGeom>
            </p:spPr>
          </p:pic>
          <p:pic>
            <p:nvPicPr>
              <p:cNvPr id="185" name="Grafik 184" descr="Benutzer mit einfarbiger Füllung">
                <a:extLst>
                  <a:ext uri="{FF2B5EF4-FFF2-40B4-BE49-F238E27FC236}">
                    <a16:creationId xmlns:a16="http://schemas.microsoft.com/office/drawing/2014/main" id="{1D344176-2486-63A7-B7A7-257A4BD5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60693" y="4648890"/>
                <a:ext cx="537618" cy="537633"/>
              </a:xfrm>
              <a:prstGeom prst="rect">
                <a:avLst/>
              </a:prstGeom>
            </p:spPr>
          </p:pic>
          <p:pic>
            <p:nvPicPr>
              <p:cNvPr id="186" name="Grafik 185" descr="Benutzer mit einfarbiger Füllung">
                <a:extLst>
                  <a:ext uri="{FF2B5EF4-FFF2-40B4-BE49-F238E27FC236}">
                    <a16:creationId xmlns:a16="http://schemas.microsoft.com/office/drawing/2014/main" id="{8032F9D1-7530-F0D8-AF67-5E2957029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86267" y="4648878"/>
                <a:ext cx="537618" cy="537627"/>
              </a:xfrm>
              <a:prstGeom prst="rect">
                <a:avLst/>
              </a:prstGeom>
            </p:spPr>
          </p:pic>
          <p:pic>
            <p:nvPicPr>
              <p:cNvPr id="187" name="Grafik 186" descr="Benutzer mit einfarbiger Füllung">
                <a:extLst>
                  <a:ext uri="{FF2B5EF4-FFF2-40B4-BE49-F238E27FC236}">
                    <a16:creationId xmlns:a16="http://schemas.microsoft.com/office/drawing/2014/main" id="{792E5B2B-3645-1C3C-790D-E325F398E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22723" y="4648859"/>
                <a:ext cx="537618" cy="537628"/>
              </a:xfrm>
              <a:prstGeom prst="rect">
                <a:avLst/>
              </a:prstGeom>
            </p:spPr>
          </p:pic>
        </p:grpSp>
      </p:grpSp>
      <p:sp>
        <p:nvSpPr>
          <p:cNvPr id="147" name="Rechteck 146">
            <a:extLst>
              <a:ext uri="{FF2B5EF4-FFF2-40B4-BE49-F238E27FC236}">
                <a16:creationId xmlns:a16="http://schemas.microsoft.com/office/drawing/2014/main" id="{15164A80-6AB1-6A8D-368C-A0E405C37A3B}"/>
              </a:ext>
            </a:extLst>
          </p:cNvPr>
          <p:cNvSpPr/>
          <p:nvPr/>
        </p:nvSpPr>
        <p:spPr>
          <a:xfrm>
            <a:off x="592231" y="1981627"/>
            <a:ext cx="2628511" cy="3244610"/>
          </a:xfrm>
          <a:prstGeom prst="rect">
            <a:avLst/>
          </a:prstGeom>
          <a:solidFill>
            <a:schemeClr val="bg1"/>
          </a:solidFill>
          <a:ln>
            <a:solidFill>
              <a:srgbClr val="01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de-DE" sz="300" dirty="0">
              <a:solidFill>
                <a:srgbClr val="017DC5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de-DE" sz="1600" dirty="0">
                <a:solidFill>
                  <a:srgbClr val="017DC5"/>
                </a:solidFill>
              </a:rPr>
              <a:t>Circle</a:t>
            </a:r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id="{CFFAB0F1-5242-62B2-5CE4-ABB9A6E28457}"/>
              </a:ext>
            </a:extLst>
          </p:cNvPr>
          <p:cNvSpPr/>
          <p:nvPr/>
        </p:nvSpPr>
        <p:spPr>
          <a:xfrm>
            <a:off x="802849" y="42269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Nachhaltigkeit</a:t>
            </a:r>
          </a:p>
        </p:txBody>
      </p:sp>
      <p:sp>
        <p:nvSpPr>
          <p:cNvPr id="153" name="Rechteck 152">
            <a:extLst>
              <a:ext uri="{FF2B5EF4-FFF2-40B4-BE49-F238E27FC236}">
                <a16:creationId xmlns:a16="http://schemas.microsoft.com/office/drawing/2014/main" id="{233CB778-0460-3148-2A29-5F91AB33D657}"/>
              </a:ext>
            </a:extLst>
          </p:cNvPr>
          <p:cNvSpPr/>
          <p:nvPr/>
        </p:nvSpPr>
        <p:spPr>
          <a:xfrm>
            <a:off x="802849" y="46589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Stammtische</a:t>
            </a:r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id="{1E44F4EA-0678-9E2A-BC0D-357898B8D0BA}"/>
              </a:ext>
            </a:extLst>
          </p:cNvPr>
          <p:cNvSpPr/>
          <p:nvPr/>
        </p:nvSpPr>
        <p:spPr>
          <a:xfrm>
            <a:off x="4052374" y="2802396"/>
            <a:ext cx="2502840" cy="2436046"/>
          </a:xfrm>
          <a:prstGeom prst="rect">
            <a:avLst/>
          </a:prstGeom>
          <a:solidFill>
            <a:schemeClr val="bg1"/>
          </a:solidFill>
          <a:ln>
            <a:solidFill>
              <a:srgbClr val="0274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de-DE" sz="300" dirty="0">
              <a:solidFill>
                <a:srgbClr val="017DC5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de-DE" sz="1600" dirty="0">
                <a:solidFill>
                  <a:srgbClr val="0274BE"/>
                </a:solidFill>
              </a:rPr>
              <a:t>Stammtische</a:t>
            </a:r>
          </a:p>
        </p:txBody>
      </p: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0789D465-9C71-8205-9896-357A4C0B9B95}"/>
              </a:ext>
            </a:extLst>
          </p:cNvPr>
          <p:cNvGrpSpPr/>
          <p:nvPr/>
        </p:nvGrpSpPr>
        <p:grpSpPr>
          <a:xfrm>
            <a:off x="4239686" y="3362996"/>
            <a:ext cx="2125810" cy="1656000"/>
            <a:chOff x="4386765" y="3812400"/>
            <a:chExt cx="2125810" cy="1656000"/>
          </a:xfrm>
        </p:grpSpPr>
        <p:sp>
          <p:nvSpPr>
            <p:cNvPr id="175" name="Rechteck 174">
              <a:extLst>
                <a:ext uri="{FF2B5EF4-FFF2-40B4-BE49-F238E27FC236}">
                  <a16:creationId xmlns:a16="http://schemas.microsoft.com/office/drawing/2014/main" id="{1BAF8E9F-68F9-C2F5-756E-A9A6ECCA6EB8}"/>
                </a:ext>
              </a:extLst>
            </p:cNvPr>
            <p:cNvSpPr/>
            <p:nvPr/>
          </p:nvSpPr>
          <p:spPr>
            <a:xfrm>
              <a:off x="4386765" y="46773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International</a:t>
              </a:r>
            </a:p>
          </p:txBody>
        </p:sp>
        <p:sp>
          <p:nvSpPr>
            <p:cNvPr id="176" name="Rechteck 175">
              <a:extLst>
                <a:ext uri="{FF2B5EF4-FFF2-40B4-BE49-F238E27FC236}">
                  <a16:creationId xmlns:a16="http://schemas.microsoft.com/office/drawing/2014/main" id="{BA38E179-C0B9-5D41-C354-1DA274720CB2}"/>
                </a:ext>
              </a:extLst>
            </p:cNvPr>
            <p:cNvSpPr/>
            <p:nvPr/>
          </p:nvSpPr>
          <p:spPr>
            <a:xfrm>
              <a:off x="4386765" y="51084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Überregional</a:t>
              </a:r>
            </a:p>
          </p:txBody>
        </p:sp>
        <p:sp>
          <p:nvSpPr>
            <p:cNvPr id="178" name="Rechteck 177">
              <a:extLst>
                <a:ext uri="{FF2B5EF4-FFF2-40B4-BE49-F238E27FC236}">
                  <a16:creationId xmlns:a16="http://schemas.microsoft.com/office/drawing/2014/main" id="{83AA9ED5-5998-8F93-2DDB-663B362D61F0}"/>
                </a:ext>
              </a:extLst>
            </p:cNvPr>
            <p:cNvSpPr/>
            <p:nvPr/>
          </p:nvSpPr>
          <p:spPr>
            <a:xfrm>
              <a:off x="4386765" y="3812400"/>
              <a:ext cx="2125810" cy="360000"/>
            </a:xfrm>
            <a:prstGeom prst="rect">
              <a:avLst/>
            </a:prstGeom>
            <a:solidFill>
              <a:srgbClr val="8AB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Regional</a:t>
              </a:r>
            </a:p>
          </p:txBody>
        </p:sp>
        <p:sp>
          <p:nvSpPr>
            <p:cNvPr id="180" name="Rechteck 179">
              <a:extLst>
                <a:ext uri="{FF2B5EF4-FFF2-40B4-BE49-F238E27FC236}">
                  <a16:creationId xmlns:a16="http://schemas.microsoft.com/office/drawing/2014/main" id="{4917E610-DE29-5F07-C7FC-49589C4124A9}"/>
                </a:ext>
              </a:extLst>
            </p:cNvPr>
            <p:cNvSpPr/>
            <p:nvPr/>
          </p:nvSpPr>
          <p:spPr>
            <a:xfrm>
              <a:off x="4386765" y="42444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Thematisch</a:t>
              </a:r>
            </a:p>
          </p:txBody>
        </p:sp>
      </p:grpSp>
      <p:cxnSp>
        <p:nvCxnSpPr>
          <p:cNvPr id="160" name="Verbinder: gewinkelt 159">
            <a:extLst>
              <a:ext uri="{FF2B5EF4-FFF2-40B4-BE49-F238E27FC236}">
                <a16:creationId xmlns:a16="http://schemas.microsoft.com/office/drawing/2014/main" id="{6F897B21-1DEB-8C1C-E6EB-82842BEBF223}"/>
              </a:ext>
            </a:extLst>
          </p:cNvPr>
          <p:cNvCxnSpPr>
            <a:cxnSpLocks/>
            <a:stCxn id="153" idx="3"/>
            <a:endCxn id="175" idx="1"/>
          </p:cNvCxnSpPr>
          <p:nvPr/>
        </p:nvCxnSpPr>
        <p:spPr>
          <a:xfrm flipV="1">
            <a:off x="3034849" y="4407896"/>
            <a:ext cx="1204837" cy="4311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Verbinder: gewinkelt 160">
            <a:extLst>
              <a:ext uri="{FF2B5EF4-FFF2-40B4-BE49-F238E27FC236}">
                <a16:creationId xmlns:a16="http://schemas.microsoft.com/office/drawing/2014/main" id="{AEF7973D-81F7-89ED-7917-823542670E0F}"/>
              </a:ext>
            </a:extLst>
          </p:cNvPr>
          <p:cNvCxnSpPr>
            <a:cxnSpLocks/>
            <a:stCxn id="153" idx="3"/>
            <a:endCxn id="178" idx="1"/>
          </p:cNvCxnSpPr>
          <p:nvPr/>
        </p:nvCxnSpPr>
        <p:spPr>
          <a:xfrm flipV="1">
            <a:off x="3034849" y="3542996"/>
            <a:ext cx="1204837" cy="12960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1ED6BB07-2F48-5B39-0434-2C16A6235EC4}"/>
              </a:ext>
            </a:extLst>
          </p:cNvPr>
          <p:cNvCxnSpPr>
            <a:cxnSpLocks/>
            <a:stCxn id="153" idx="3"/>
            <a:endCxn id="180" idx="1"/>
          </p:cNvCxnSpPr>
          <p:nvPr/>
        </p:nvCxnSpPr>
        <p:spPr>
          <a:xfrm flipV="1">
            <a:off x="3034849" y="3974996"/>
            <a:ext cx="1204837" cy="8640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Verbinder: gewinkelt 162">
            <a:extLst>
              <a:ext uri="{FF2B5EF4-FFF2-40B4-BE49-F238E27FC236}">
                <a16:creationId xmlns:a16="http://schemas.microsoft.com/office/drawing/2014/main" id="{8E5E20D9-E18F-A24F-D4C1-DCEECBB9620B}"/>
              </a:ext>
            </a:extLst>
          </p:cNvPr>
          <p:cNvCxnSpPr>
            <a:cxnSpLocks/>
          </p:cNvCxnSpPr>
          <p:nvPr/>
        </p:nvCxnSpPr>
        <p:spPr>
          <a:xfrm>
            <a:off x="3034849" y="4838996"/>
            <a:ext cx="1204837" cy="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Google Shape;65;p3">
            <a:extLst>
              <a:ext uri="{FF2B5EF4-FFF2-40B4-BE49-F238E27FC236}">
                <a16:creationId xmlns:a16="http://schemas.microsoft.com/office/drawing/2014/main" id="{1BDA6764-119E-FA68-EC0D-5FE67001E803}"/>
              </a:ext>
            </a:extLst>
          </p:cNvPr>
          <p:cNvSpPr txBox="1"/>
          <p:nvPr/>
        </p:nvSpPr>
        <p:spPr>
          <a:xfrm rot="16200000">
            <a:off x="6639844" y="4594139"/>
            <a:ext cx="18522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>
                <a:sym typeface="Calibri"/>
              </a:rPr>
              <a:t>alle 4 Jahre gewählt</a:t>
            </a:r>
            <a:endParaRPr sz="1300" dirty="0"/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2ABC0BA2-5D20-09A6-1834-BB75C5AA7C3D}"/>
              </a:ext>
            </a:extLst>
          </p:cNvPr>
          <p:cNvSpPr txBox="1"/>
          <p:nvPr/>
        </p:nvSpPr>
        <p:spPr>
          <a:xfrm>
            <a:off x="5362160" y="5252752"/>
            <a:ext cx="13581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freies</a:t>
            </a:r>
            <a:b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231AD283-709D-AEF7-D164-3B0F89F31AE0}"/>
              </a:ext>
            </a:extLst>
          </p:cNvPr>
          <p:cNvSpPr txBox="1"/>
          <p:nvPr/>
        </p:nvSpPr>
        <p:spPr>
          <a:xfrm>
            <a:off x="2031160" y="5242697"/>
            <a:ext cx="13349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/>
              <a:t>freies</a:t>
            </a:r>
            <a:br>
              <a:rPr lang="de-DE" sz="1300" dirty="0"/>
            </a:br>
            <a:r>
              <a:rPr lang="de-DE" sz="1300" dirty="0"/>
              <a:t>Engagement</a:t>
            </a:r>
          </a:p>
        </p:txBody>
      </p:sp>
      <p:pic>
        <p:nvPicPr>
          <p:cNvPr id="138" name="Grafik 137" descr="Benutzer mit einfarbiger Füllung">
            <a:extLst>
              <a:ext uri="{FF2B5EF4-FFF2-40B4-BE49-F238E27FC236}">
                <a16:creationId xmlns:a16="http://schemas.microsoft.com/office/drawing/2014/main" id="{B9E5B97C-0400-53E0-0EC0-5035B01C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041" y="2814157"/>
            <a:ext cx="360000" cy="360007"/>
          </a:xfrm>
          <a:prstGeom prst="rect">
            <a:avLst/>
          </a:prstGeom>
        </p:spPr>
      </p:pic>
      <p:pic>
        <p:nvPicPr>
          <p:cNvPr id="139" name="Grafik 138" descr="Benutzer mit einfarbiger Füllung">
            <a:extLst>
              <a:ext uri="{FF2B5EF4-FFF2-40B4-BE49-F238E27FC236}">
                <a16:creationId xmlns:a16="http://schemas.microsoft.com/office/drawing/2014/main" id="{F8C3DF6B-7CB0-1235-92D6-7BFCAFCF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5795" y="3352980"/>
            <a:ext cx="360000" cy="360007"/>
          </a:xfrm>
          <a:prstGeom prst="rect">
            <a:avLst/>
          </a:prstGeom>
        </p:spPr>
      </p:pic>
      <p:sp>
        <p:nvSpPr>
          <p:cNvPr id="135" name="Google Shape;65;p3">
            <a:extLst>
              <a:ext uri="{FF2B5EF4-FFF2-40B4-BE49-F238E27FC236}">
                <a16:creationId xmlns:a16="http://schemas.microsoft.com/office/drawing/2014/main" id="{514BD3C9-F224-906A-FF73-F7C186B27165}"/>
              </a:ext>
            </a:extLst>
          </p:cNvPr>
          <p:cNvSpPr txBox="1"/>
          <p:nvPr/>
        </p:nvSpPr>
        <p:spPr>
          <a:xfrm rot="16200000">
            <a:off x="8605868" y="4528415"/>
            <a:ext cx="18522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>
                <a:solidFill>
                  <a:srgbClr val="C9D89B"/>
                </a:solidFill>
              </a:rPr>
              <a:t>LV-Mitglieder-versammlung bestätigt</a:t>
            </a:r>
            <a:endParaRPr sz="1300" dirty="0">
              <a:solidFill>
                <a:srgbClr val="C9D89B"/>
              </a:solidFill>
            </a:endParaRPr>
          </a:p>
        </p:txBody>
      </p:sp>
      <p:cxnSp>
        <p:nvCxnSpPr>
          <p:cNvPr id="136" name="Verbinder: gewinkelt 135">
            <a:extLst>
              <a:ext uri="{FF2B5EF4-FFF2-40B4-BE49-F238E27FC236}">
                <a16:creationId xmlns:a16="http://schemas.microsoft.com/office/drawing/2014/main" id="{2C5D5D17-3C0E-E2C8-7BBA-2006AB261BE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05314" y="4045158"/>
            <a:ext cx="2775313" cy="689840"/>
          </a:xfrm>
          <a:prstGeom prst="bentConnector2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4F32AEB4-6727-EBCD-77CC-56AB34F43C55}"/>
              </a:ext>
            </a:extLst>
          </p:cNvPr>
          <p:cNvCxnSpPr>
            <a:cxnSpLocks/>
            <a:endCxn id="190" idx="2"/>
          </p:cNvCxnSpPr>
          <p:nvPr/>
        </p:nvCxnSpPr>
        <p:spPr>
          <a:xfrm flipV="1">
            <a:off x="9244958" y="3741269"/>
            <a:ext cx="0" cy="2066734"/>
          </a:xfrm>
          <a:prstGeom prst="straightConnector1">
            <a:avLst/>
          </a:prstGeom>
          <a:ln w="57150">
            <a:solidFill>
              <a:srgbClr val="CFE09B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915B02-921B-0BB2-7700-BF23C368A7E0}"/>
              </a:ext>
            </a:extLst>
          </p:cNvPr>
          <p:cNvSpPr txBox="1"/>
          <p:nvPr/>
        </p:nvSpPr>
        <p:spPr>
          <a:xfrm>
            <a:off x="351824" y="317500"/>
            <a:ext cx="1433040" cy="368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1AAB886-C3C4-DCA5-4441-9583B290F637}"/>
              </a:ext>
            </a:extLst>
          </p:cNvPr>
          <p:cNvSpPr/>
          <p:nvPr/>
        </p:nvSpPr>
        <p:spPr>
          <a:xfrm>
            <a:off x="815525" y="2946440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Betriebspersonal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578E608-F5C3-1B65-BE30-FB4B16D83736}"/>
              </a:ext>
            </a:extLst>
          </p:cNvPr>
          <p:cNvSpPr/>
          <p:nvPr/>
        </p:nvSpPr>
        <p:spPr>
          <a:xfrm>
            <a:off x="811093" y="3378440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Digitalisierung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9B0673D-26D5-5C42-CC32-44D40ED38871}"/>
              </a:ext>
            </a:extLst>
          </p:cNvPr>
          <p:cNvSpPr/>
          <p:nvPr/>
        </p:nvSpPr>
        <p:spPr>
          <a:xfrm>
            <a:off x="811093" y="2513518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Außendarstellung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21261CA-7E0E-4ADD-06C4-80F863E1323A}"/>
              </a:ext>
            </a:extLst>
          </p:cNvPr>
          <p:cNvSpPr/>
          <p:nvPr/>
        </p:nvSpPr>
        <p:spPr>
          <a:xfrm>
            <a:off x="803732" y="3804521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Hydrologie</a:t>
            </a:r>
          </a:p>
        </p:txBody>
      </p:sp>
      <p:cxnSp>
        <p:nvCxnSpPr>
          <p:cNvPr id="166" name="Verbinder: gewinkelt 165">
            <a:extLst>
              <a:ext uri="{FF2B5EF4-FFF2-40B4-BE49-F238E27FC236}">
                <a16:creationId xmlns:a16="http://schemas.microsoft.com/office/drawing/2014/main" id="{DF6C7F13-0016-0D39-A936-080670E6B21E}"/>
              </a:ext>
            </a:extLst>
          </p:cNvPr>
          <p:cNvCxnSpPr>
            <a:cxnSpLocks/>
            <a:stCxn id="178" idx="3"/>
            <a:endCxn id="190" idx="1"/>
          </p:cNvCxnSpPr>
          <p:nvPr/>
        </p:nvCxnSpPr>
        <p:spPr>
          <a:xfrm flipV="1">
            <a:off x="6365496" y="3541244"/>
            <a:ext cx="1672394" cy="1752"/>
          </a:xfrm>
          <a:prstGeom prst="bentConnector3">
            <a:avLst>
              <a:gd name="adj1" fmla="val 50000"/>
            </a:avLst>
          </a:prstGeom>
          <a:ln w="38100">
            <a:solidFill>
              <a:srgbClr val="8AB4E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0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E64B176-B34F-3D51-5B05-26B1CEB3BA3E}"/>
              </a:ext>
            </a:extLst>
          </p:cNvPr>
          <p:cNvGrpSpPr/>
          <p:nvPr/>
        </p:nvGrpSpPr>
        <p:grpSpPr>
          <a:xfrm>
            <a:off x="-555012" y="1471759"/>
            <a:ext cx="13302024" cy="5040000"/>
            <a:chOff x="-567032" y="898324"/>
            <a:chExt cx="13302024" cy="5040000"/>
          </a:xfrm>
        </p:grpSpPr>
        <p:pic>
          <p:nvPicPr>
            <p:cNvPr id="24" name="Grafik 23" descr="Wasser Silhouette">
              <a:extLst>
                <a:ext uri="{FF2B5EF4-FFF2-40B4-BE49-F238E27FC236}">
                  <a16:creationId xmlns:a16="http://schemas.microsoft.com/office/drawing/2014/main" id="{0C06D0DB-B214-F019-F153-D3EB8C05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86976" y="898324"/>
              <a:ext cx="5040000" cy="5040000"/>
            </a:xfrm>
            <a:prstGeom prst="rect">
              <a:avLst/>
            </a:prstGeom>
          </p:spPr>
        </p:pic>
        <p:pic>
          <p:nvPicPr>
            <p:cNvPr id="26" name="Grafik 25" descr="Wasser mit einfarbiger Füllung">
              <a:extLst>
                <a:ext uri="{FF2B5EF4-FFF2-40B4-BE49-F238E27FC236}">
                  <a16:creationId xmlns:a16="http://schemas.microsoft.com/office/drawing/2014/main" id="{7EC4822C-FFE8-6F63-3B1F-0A28F12B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67032" y="898324"/>
              <a:ext cx="5040000" cy="5040000"/>
            </a:xfrm>
            <a:prstGeom prst="rect">
              <a:avLst/>
            </a:prstGeom>
          </p:spPr>
        </p:pic>
        <p:pic>
          <p:nvPicPr>
            <p:cNvPr id="27" name="Grafik 26" descr="Wasser mit einfarbiger Füllung">
              <a:extLst>
                <a:ext uri="{FF2B5EF4-FFF2-40B4-BE49-F238E27FC236}">
                  <a16:creationId xmlns:a16="http://schemas.microsoft.com/office/drawing/2014/main" id="{9C003712-1615-F5F3-ECC1-B906B91BB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40984" y="898324"/>
              <a:ext cx="5040000" cy="5040000"/>
            </a:xfrm>
            <a:prstGeom prst="rect">
              <a:avLst/>
            </a:prstGeom>
          </p:spPr>
        </p:pic>
        <p:pic>
          <p:nvPicPr>
            <p:cNvPr id="29" name="Grafik 28" descr="Wasser Silhouette">
              <a:extLst>
                <a:ext uri="{FF2B5EF4-FFF2-40B4-BE49-F238E27FC236}">
                  <a16:creationId xmlns:a16="http://schemas.microsoft.com/office/drawing/2014/main" id="{858CE56C-C4E3-56F0-80C7-1614DABC7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94992" y="898324"/>
              <a:ext cx="5040000" cy="5040000"/>
            </a:xfrm>
            <a:prstGeom prst="rect">
              <a:avLst/>
            </a:prstGeom>
          </p:spPr>
        </p:pic>
      </p:grpSp>
      <p:sp>
        <p:nvSpPr>
          <p:cNvPr id="33" name="Google Shape;43;p2">
            <a:extLst>
              <a:ext uri="{FF2B5EF4-FFF2-40B4-BE49-F238E27FC236}">
                <a16:creationId xmlns:a16="http://schemas.microsoft.com/office/drawing/2014/main" id="{28C84951-F0E5-B66B-00E6-738F5AC4F841}"/>
              </a:ext>
            </a:extLst>
          </p:cNvPr>
          <p:cNvSpPr txBox="1">
            <a:spLocks/>
          </p:cNvSpPr>
          <p:nvPr/>
        </p:nvSpPr>
        <p:spPr>
          <a:xfrm>
            <a:off x="581161" y="368236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de-DE" dirty="0"/>
              <a:t>Die Leitungsgruppe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EC3E716-1DD8-E63A-EE05-6B811DAF066D}"/>
              </a:ext>
            </a:extLst>
          </p:cNvPr>
          <p:cNvSpPr txBox="1"/>
          <p:nvPr/>
        </p:nvSpPr>
        <p:spPr>
          <a:xfrm>
            <a:off x="626479" y="4827084"/>
            <a:ext cx="281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+mj-lt"/>
              </a:rPr>
              <a:t>Julia Schrade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+mj-lt"/>
              </a:rPr>
              <a:t>Geographie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412387C-92F2-7C00-5EED-C387DD2E5A66}"/>
              </a:ext>
            </a:extLst>
          </p:cNvPr>
          <p:cNvSpPr txBox="1"/>
          <p:nvPr/>
        </p:nvSpPr>
        <p:spPr>
          <a:xfrm>
            <a:off x="3619053" y="4827084"/>
            <a:ext cx="22376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>
                <a:solidFill>
                  <a:srgbClr val="0274BE"/>
                </a:solidFill>
              </a:rPr>
              <a:t>Marc Franke</a:t>
            </a:r>
          </a:p>
          <a:p>
            <a:pPr algn="ctr"/>
            <a:r>
              <a:rPr lang="de-DE" sz="1600" dirty="0">
                <a:solidFill>
                  <a:srgbClr val="0274BE"/>
                </a:solidFill>
              </a:rPr>
              <a:t>Bauingenieurwesen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FEC5D20-CEE1-A924-B285-EB2125CA2C0D}"/>
              </a:ext>
            </a:extLst>
          </p:cNvPr>
          <p:cNvSpPr txBox="1"/>
          <p:nvPr/>
        </p:nvSpPr>
        <p:spPr>
          <a:xfrm>
            <a:off x="6324717" y="4827084"/>
            <a:ext cx="244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Alina </a:t>
            </a:r>
            <a:r>
              <a:rPr lang="de-DE" sz="2000" b="1" dirty="0" err="1"/>
              <a:t>Kosmützky</a:t>
            </a:r>
            <a:endParaRPr lang="de-DE" sz="2000" b="1" dirty="0"/>
          </a:p>
          <a:p>
            <a:pPr algn="ctr"/>
            <a:r>
              <a:rPr lang="de-DE" sz="1600" dirty="0"/>
              <a:t>Umweltingenieurwesen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D6D9B42-FB47-1217-7FE7-6A0771E7A374}"/>
              </a:ext>
            </a:extLst>
          </p:cNvPr>
          <p:cNvSpPr txBox="1"/>
          <p:nvPr/>
        </p:nvSpPr>
        <p:spPr>
          <a:xfrm>
            <a:off x="9047606" y="4827084"/>
            <a:ext cx="23763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>
                <a:solidFill>
                  <a:srgbClr val="94C11F"/>
                </a:solidFill>
              </a:rPr>
              <a:t>Sophia </a:t>
            </a:r>
            <a:r>
              <a:rPr lang="de-DE" sz="2000" b="1" dirty="0" err="1">
                <a:solidFill>
                  <a:srgbClr val="94C11F"/>
                </a:solidFill>
              </a:rPr>
              <a:t>Nerrether</a:t>
            </a:r>
            <a:endParaRPr lang="de-DE" sz="2000" b="1" dirty="0">
              <a:solidFill>
                <a:srgbClr val="94C11F"/>
              </a:solidFill>
            </a:endParaRPr>
          </a:p>
          <a:p>
            <a:pPr algn="ctr"/>
            <a:r>
              <a:rPr lang="de-DE" sz="1600" dirty="0">
                <a:solidFill>
                  <a:srgbClr val="94C11F"/>
                </a:solidFill>
              </a:rPr>
              <a:t>Abwassertechnik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FEEB5B-1364-DF7A-E4B3-4257129171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5298" t="3819" r="56227" b="41779"/>
          <a:stretch/>
        </p:blipFill>
        <p:spPr>
          <a:xfrm>
            <a:off x="6627004" y="3030404"/>
            <a:ext cx="1692000" cy="1692000"/>
          </a:xfrm>
          <a:prstGeom prst="flowChartConnector">
            <a:avLst/>
          </a:prstGeom>
          <a:noFill/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90CBF9-0BAB-0216-8A6E-592F46CD7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4" t="1529" r="5145" b="31755"/>
          <a:stretch/>
        </p:blipFill>
        <p:spPr bwMode="auto">
          <a:xfrm>
            <a:off x="1118988" y="3030404"/>
            <a:ext cx="1692000" cy="169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Menschliches Gesicht, Person, draußen, Kleidung enthält.&#10;&#10;Automatisch generierte Beschreibung">
            <a:extLst>
              <a:ext uri="{FF2B5EF4-FFF2-40B4-BE49-F238E27FC236}">
                <a16:creationId xmlns:a16="http://schemas.microsoft.com/office/drawing/2014/main" id="{E290D346-77EA-9A21-7B13-F38DCF3CE7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264" t="13684" r="22013" b="20"/>
          <a:stretch/>
        </p:blipFill>
        <p:spPr>
          <a:xfrm rot="5400000">
            <a:off x="9381814" y="3030404"/>
            <a:ext cx="1692000" cy="1692000"/>
          </a:xfrm>
          <a:prstGeom prst="ellipse">
            <a:avLst/>
          </a:prstGeom>
        </p:spPr>
      </p:pic>
      <p:pic>
        <p:nvPicPr>
          <p:cNvPr id="5" name="Grafik 4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BEF19000-1A20-6722-900C-D0B15F38C82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00" t="6128" r="11699" b="45365"/>
          <a:stretch/>
        </p:blipFill>
        <p:spPr>
          <a:xfrm>
            <a:off x="3870898" y="3030404"/>
            <a:ext cx="1692000" cy="169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82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äne 3">
            <a:extLst>
              <a:ext uri="{FF2B5EF4-FFF2-40B4-BE49-F238E27FC236}">
                <a16:creationId xmlns:a16="http://schemas.microsoft.com/office/drawing/2014/main" id="{0CD9B9D7-A413-D04C-A653-DABA8E7A7F86}"/>
              </a:ext>
            </a:extLst>
          </p:cNvPr>
          <p:cNvSpPr/>
          <p:nvPr/>
        </p:nvSpPr>
        <p:spPr>
          <a:xfrm>
            <a:off x="5121669" y="2255762"/>
            <a:ext cx="3240000" cy="3420000"/>
          </a:xfrm>
          <a:prstGeom prst="teardrop">
            <a:avLst/>
          </a:prstGeom>
          <a:solidFill>
            <a:srgbClr val="57A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räne 4">
            <a:extLst>
              <a:ext uri="{FF2B5EF4-FFF2-40B4-BE49-F238E27FC236}">
                <a16:creationId xmlns:a16="http://schemas.microsoft.com/office/drawing/2014/main" id="{6B45698A-1BC6-BA64-4134-0B7F05E5ACC6}"/>
              </a:ext>
            </a:extLst>
          </p:cNvPr>
          <p:cNvSpPr/>
          <p:nvPr/>
        </p:nvSpPr>
        <p:spPr>
          <a:xfrm flipH="1">
            <a:off x="8467475" y="2255762"/>
            <a:ext cx="3240000" cy="3420000"/>
          </a:xfrm>
          <a:prstGeom prst="teardrop">
            <a:avLst/>
          </a:prstGeom>
          <a:solidFill>
            <a:srgbClr val="57A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320B331-29E9-6F8B-58AE-B97B69E40119}"/>
              </a:ext>
            </a:extLst>
          </p:cNvPr>
          <p:cNvSpPr txBox="1"/>
          <p:nvPr/>
        </p:nvSpPr>
        <p:spPr>
          <a:xfrm>
            <a:off x="5470847" y="4440517"/>
            <a:ext cx="2541641" cy="81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Jens Jensen</a:t>
            </a:r>
          </a:p>
          <a:p>
            <a:pPr algn="ctr">
              <a:lnSpc>
                <a:spcPts val="1600"/>
              </a:lnSpc>
            </a:pPr>
            <a:r>
              <a:rPr lang="de-DE" sz="1600" dirty="0"/>
              <a:t>International</a:t>
            </a:r>
            <a:br>
              <a:rPr lang="de-DE" sz="1600" dirty="0"/>
            </a:br>
            <a:r>
              <a:rPr lang="de-DE" sz="1600" dirty="0"/>
              <a:t> </a:t>
            </a:r>
            <a:r>
              <a:rPr lang="de-DE" sz="1600" dirty="0" err="1"/>
              <a:t>Water</a:t>
            </a:r>
            <a:r>
              <a:rPr lang="de-DE" sz="1600" dirty="0"/>
              <a:t> Management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70B1FB-860E-77F7-09D9-D7BDD8FC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267" t="28591" r="12175" b="8792"/>
          <a:stretch/>
        </p:blipFill>
        <p:spPr>
          <a:xfrm>
            <a:off x="5896479" y="2535521"/>
            <a:ext cx="1690378" cy="1692000"/>
          </a:xfrm>
          <a:prstGeom prst="ellipse">
            <a:avLst/>
          </a:prstGeom>
          <a:solidFill>
            <a:srgbClr val="57A4D3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8095C4-B567-E3B2-83E1-9BEDA8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Die Bundesbeiräte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8C3BD44-EDEC-1683-031B-E0CE319CC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43" y="2007154"/>
            <a:ext cx="4153645" cy="36275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629916E-34E0-03BF-C804-2F5481F616FF}"/>
              </a:ext>
            </a:extLst>
          </p:cNvPr>
          <p:cNvSpPr txBox="1"/>
          <p:nvPr/>
        </p:nvSpPr>
        <p:spPr>
          <a:xfrm>
            <a:off x="8865381" y="4477769"/>
            <a:ext cx="244418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Philipp Keller</a:t>
            </a:r>
          </a:p>
          <a:p>
            <a:pPr algn="ctr"/>
            <a:r>
              <a:rPr lang="de-DE" sz="1600" dirty="0"/>
              <a:t>Umwelttechnik &amp;</a:t>
            </a:r>
            <a:br>
              <a:rPr lang="de-DE" sz="1600" dirty="0"/>
            </a:br>
            <a:r>
              <a:rPr lang="de-DE" sz="1600" dirty="0"/>
              <a:t>Stadtentwicklung</a:t>
            </a:r>
          </a:p>
        </p:txBody>
      </p:sp>
      <p:pic>
        <p:nvPicPr>
          <p:cNvPr id="7" name="Grafik 6" descr="Ein Bild, das Person, Kleidung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67F71051-76DF-04D3-6B23-389F013243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096" t="2180" r="24479" b="41394"/>
          <a:stretch/>
        </p:blipFill>
        <p:spPr>
          <a:xfrm>
            <a:off x="9160763" y="2583000"/>
            <a:ext cx="1692000" cy="169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240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BA092FD5-4062-DE45-4A16-56DFB7D9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490" y="1201615"/>
            <a:ext cx="6119498" cy="534267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1897EA3-2307-5E4B-26F4-2A34216B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Die Landesverbände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AED060-467D-8358-D927-E04CE49F3AD2}"/>
              </a:ext>
            </a:extLst>
          </p:cNvPr>
          <p:cNvSpPr txBox="1"/>
          <p:nvPr/>
        </p:nvSpPr>
        <p:spPr>
          <a:xfrm>
            <a:off x="2436714" y="5715601"/>
            <a:ext cx="1977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-25400">
              <a:buNone/>
              <a:tabLst>
                <a:tab pos="88900" algn="l"/>
              </a:tabLst>
            </a:pPr>
            <a:r>
              <a:rPr lang="de-DE" sz="1800" b="1" dirty="0">
                <a:solidFill>
                  <a:srgbClr val="0274BE"/>
                </a:solidFill>
                <a:latin typeface="Calibri Light"/>
                <a:cs typeface="Calibri Light"/>
              </a:rPr>
              <a:t>Vera </a:t>
            </a:r>
            <a:r>
              <a:rPr lang="de-DE" sz="1800" b="1" dirty="0" err="1">
                <a:solidFill>
                  <a:srgbClr val="0274BE"/>
                </a:solidFill>
                <a:latin typeface="Calibri Light"/>
                <a:cs typeface="Calibri Light"/>
              </a:rPr>
              <a:t>Kohlgrüber</a:t>
            </a:r>
            <a:endParaRPr lang="de-DE" sz="1400" dirty="0">
              <a:solidFill>
                <a:srgbClr val="54545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8AA269-7723-B50F-554F-73B903BA2072}"/>
              </a:ext>
            </a:extLst>
          </p:cNvPr>
          <p:cNvSpPr txBox="1"/>
          <p:nvPr/>
        </p:nvSpPr>
        <p:spPr>
          <a:xfrm>
            <a:off x="7230956" y="5153542"/>
            <a:ext cx="2683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indent="-22225">
              <a:buFont typeface="Arial"/>
              <a:buNone/>
            </a:pPr>
            <a:r>
              <a:rPr lang="de-DE" sz="1800" b="1" dirty="0">
                <a:solidFill>
                  <a:srgbClr val="A4C450"/>
                </a:solidFill>
                <a:latin typeface="Calibri Light"/>
                <a:cs typeface="Calibri Light"/>
              </a:rPr>
              <a:t>Maximilian </a:t>
            </a:r>
            <a:r>
              <a:rPr lang="de-DE" sz="1800" b="1" dirty="0" err="1">
                <a:solidFill>
                  <a:srgbClr val="A4C450"/>
                </a:solidFill>
                <a:latin typeface="Calibri Light"/>
                <a:cs typeface="Calibri Light"/>
              </a:rPr>
              <a:t>Bleimaier</a:t>
            </a:r>
            <a:endParaRPr lang="de-DE" sz="1800" b="1" dirty="0">
              <a:solidFill>
                <a:srgbClr val="A4C450"/>
              </a:solidFill>
              <a:latin typeface="Calibri Light"/>
              <a:cs typeface="Calibri Light"/>
            </a:endParaRPr>
          </a:p>
          <a:p>
            <a:pPr marL="22225" indent="-22225">
              <a:buFont typeface="Arial"/>
              <a:buNone/>
            </a:pPr>
            <a:r>
              <a:rPr lang="de-DE" sz="1800" b="1" dirty="0">
                <a:solidFill>
                  <a:srgbClr val="A4C450"/>
                </a:solidFill>
                <a:latin typeface="Calibri Light"/>
                <a:cs typeface="Calibri Light"/>
              </a:rPr>
              <a:t>Yul </a:t>
            </a:r>
            <a:r>
              <a:rPr lang="de-DE" sz="1800" b="1" dirty="0" err="1">
                <a:solidFill>
                  <a:srgbClr val="A4C450"/>
                </a:solidFill>
                <a:latin typeface="Calibri Light"/>
                <a:cs typeface="Calibri Light"/>
              </a:rPr>
              <a:t>Röschert</a:t>
            </a:r>
            <a:endParaRPr lang="de-DE" sz="1800" b="1" dirty="0">
              <a:solidFill>
                <a:srgbClr val="A4C450"/>
              </a:solidFill>
              <a:latin typeface="Calibri Light"/>
              <a:cs typeface="Calibri Ligh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57E41C-7E9C-B553-FACB-6E1BB845CC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229" r="48970" b="21463"/>
          <a:stretch/>
        </p:blipFill>
        <p:spPr>
          <a:xfrm>
            <a:off x="9331089" y="5050589"/>
            <a:ext cx="1080000" cy="1080000"/>
          </a:xfrm>
          <a:prstGeom prst="flowChartConnector">
            <a:avLst/>
          </a:prstGeom>
          <a:noFill/>
          <a:effectLst/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873AADC-FD4C-D006-1122-ECE3324CE2E6}"/>
              </a:ext>
            </a:extLst>
          </p:cNvPr>
          <p:cNvSpPr txBox="1"/>
          <p:nvPr/>
        </p:nvSpPr>
        <p:spPr>
          <a:xfrm>
            <a:off x="2352457" y="4476756"/>
            <a:ext cx="21167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/>
              <a:buNone/>
            </a:pPr>
            <a:r>
              <a:rPr lang="de-DE" sz="1800" b="1" dirty="0">
                <a:solidFill>
                  <a:srgbClr val="78A7C7"/>
                </a:solidFill>
                <a:latin typeface="Calibri Light"/>
                <a:cs typeface="Calibri Light"/>
              </a:rPr>
              <a:t>Marc Franke 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CED251-F581-EAF1-E7DC-3FFBD6319AF6}"/>
              </a:ext>
            </a:extLst>
          </p:cNvPr>
          <p:cNvSpPr txBox="1"/>
          <p:nvPr/>
        </p:nvSpPr>
        <p:spPr>
          <a:xfrm>
            <a:off x="2657488" y="1718836"/>
            <a:ext cx="2211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buNone/>
            </a:pPr>
            <a:r>
              <a:rPr lang="de-DE" sz="1800" b="1" dirty="0">
                <a:solidFill>
                  <a:srgbClr val="94C11F"/>
                </a:solidFill>
                <a:latin typeface="Calibri Light"/>
                <a:cs typeface="Calibri Light"/>
              </a:rPr>
              <a:t>Kristin Diercks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EE1CC07-8D10-4BB9-3283-69C84C9A1F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16977" t="1" r="207" b="17020"/>
          <a:stretch/>
        </p:blipFill>
        <p:spPr>
          <a:xfrm>
            <a:off x="1511323" y="1380730"/>
            <a:ext cx="1080000" cy="1080000"/>
          </a:xfrm>
          <a:prstGeom prst="flowChartConnector">
            <a:avLst/>
          </a:prstGeom>
          <a:noFill/>
          <a:effectLst/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D2F786D-FC7A-79F3-07D4-1F51806257D1}"/>
              </a:ext>
            </a:extLst>
          </p:cNvPr>
          <p:cNvSpPr txBox="1"/>
          <p:nvPr/>
        </p:nvSpPr>
        <p:spPr>
          <a:xfrm>
            <a:off x="7431091" y="1778611"/>
            <a:ext cx="24597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800" b="1" dirty="0">
                <a:solidFill>
                  <a:srgbClr val="3D8EC3"/>
                </a:solidFill>
                <a:latin typeface="Calibri Light"/>
                <a:cs typeface="Calibri Light"/>
              </a:rPr>
              <a:t>Swetlana Schölzel</a:t>
            </a:r>
          </a:p>
          <a:p>
            <a:pPr>
              <a:buNone/>
            </a:pPr>
            <a:r>
              <a:rPr lang="de-DE" sz="1800" b="1" dirty="0">
                <a:solidFill>
                  <a:srgbClr val="3D8EC3"/>
                </a:solidFill>
                <a:latin typeface="Calibri Light"/>
                <a:cs typeface="Calibri Light"/>
              </a:rPr>
              <a:t>Anke </a:t>
            </a:r>
            <a:r>
              <a:rPr lang="de-DE" sz="1800" b="1" dirty="0" err="1">
                <a:solidFill>
                  <a:srgbClr val="3D8EC3"/>
                </a:solidFill>
                <a:latin typeface="Calibri Light"/>
                <a:cs typeface="Calibri Light"/>
              </a:rPr>
              <a:t>Soppert</a:t>
            </a:r>
            <a:endParaRPr lang="de-DE" sz="1800" b="1" dirty="0">
              <a:solidFill>
                <a:srgbClr val="3D8EC3"/>
              </a:solidFill>
              <a:latin typeface="Calibri Light"/>
              <a:cs typeface="Calibri Ligh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B6844D6-4B47-D00D-8526-5864B341E194}"/>
              </a:ext>
            </a:extLst>
          </p:cNvPr>
          <p:cNvSpPr txBox="1"/>
          <p:nvPr/>
        </p:nvSpPr>
        <p:spPr>
          <a:xfrm>
            <a:off x="2036576" y="3132592"/>
            <a:ext cx="21167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800" b="1" dirty="0">
                <a:solidFill>
                  <a:srgbClr val="B6C882"/>
                </a:solidFill>
                <a:latin typeface="Calibri Light"/>
                <a:cs typeface="Calibri Light"/>
              </a:rPr>
              <a:t>Luisa </a:t>
            </a:r>
            <a:r>
              <a:rPr lang="de-DE" sz="1800" b="1" dirty="0" err="1">
                <a:solidFill>
                  <a:srgbClr val="B6C882"/>
                </a:solidFill>
                <a:latin typeface="Calibri Light"/>
                <a:cs typeface="Calibri Light"/>
              </a:rPr>
              <a:t>Frackenpohl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CFC64FB-3144-37DF-00A4-6E5D86693391}"/>
              </a:ext>
            </a:extLst>
          </p:cNvPr>
          <p:cNvSpPr txBox="1"/>
          <p:nvPr/>
        </p:nvSpPr>
        <p:spPr>
          <a:xfrm>
            <a:off x="7706414" y="3697883"/>
            <a:ext cx="2834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C7CCB5"/>
                </a:solidFill>
                <a:latin typeface="Calibri Light"/>
                <a:cs typeface="Calibri Light"/>
              </a:rPr>
              <a:t>Helene </a:t>
            </a:r>
            <a:r>
              <a:rPr lang="de-DE" sz="1800" b="1" dirty="0" err="1">
                <a:solidFill>
                  <a:srgbClr val="C7CCB5"/>
                </a:solidFill>
                <a:latin typeface="Calibri Light"/>
                <a:cs typeface="Calibri Light"/>
              </a:rPr>
              <a:t>Freihube</a:t>
            </a:r>
            <a:endParaRPr lang="de-DE" sz="1800" b="1" dirty="0">
              <a:solidFill>
                <a:srgbClr val="C7CCB5"/>
              </a:solidFill>
              <a:latin typeface="Calibri Light"/>
              <a:cs typeface="Calibri Light"/>
            </a:endParaRPr>
          </a:p>
          <a:p>
            <a:r>
              <a:rPr lang="de-DE" sz="1800" b="1" dirty="0">
                <a:solidFill>
                  <a:srgbClr val="C7CCB5"/>
                </a:solidFill>
                <a:latin typeface="Calibri Light"/>
                <a:cs typeface="Calibri Light"/>
              </a:rPr>
              <a:t>Robert Köllner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4C4B1A2F-3508-3CF8-D0E4-A864ADA6C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50660" t="229" r="-1690" b="21463"/>
          <a:stretch/>
        </p:blipFill>
        <p:spPr>
          <a:xfrm>
            <a:off x="10508333" y="5056398"/>
            <a:ext cx="1080000" cy="1080000"/>
          </a:xfrm>
          <a:prstGeom prst="flowChartConnector">
            <a:avLst/>
          </a:prstGeom>
          <a:noFill/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25BBEE-5109-399A-81BE-B676744B33AB}"/>
              </a:ext>
            </a:extLst>
          </p:cNvPr>
          <p:cNvSpPr txBox="1"/>
          <p:nvPr/>
        </p:nvSpPr>
        <p:spPr>
          <a:xfrm>
            <a:off x="5114662" y="2649187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7005C0-42C5-62CC-2AA1-57BCF98A683D}"/>
              </a:ext>
            </a:extLst>
          </p:cNvPr>
          <p:cNvSpPr txBox="1"/>
          <p:nvPr/>
        </p:nvSpPr>
        <p:spPr>
          <a:xfrm>
            <a:off x="6493999" y="2649187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459DF9-E9BB-769E-79B5-2D83DDDD65EC}"/>
              </a:ext>
            </a:extLst>
          </p:cNvPr>
          <p:cNvSpPr txBox="1"/>
          <p:nvPr/>
        </p:nvSpPr>
        <p:spPr>
          <a:xfrm>
            <a:off x="6043818" y="4107713"/>
            <a:ext cx="71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7CB30D9-9D24-AB13-C476-3B330CB893B1}"/>
              </a:ext>
            </a:extLst>
          </p:cNvPr>
          <p:cNvSpPr txBox="1"/>
          <p:nvPr/>
        </p:nvSpPr>
        <p:spPr>
          <a:xfrm>
            <a:off x="6021902" y="5332560"/>
            <a:ext cx="902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EEE918-68AF-CBF8-EA7C-0C5EFF1ABD83}"/>
              </a:ext>
            </a:extLst>
          </p:cNvPr>
          <p:cNvSpPr txBox="1"/>
          <p:nvPr/>
        </p:nvSpPr>
        <p:spPr>
          <a:xfrm>
            <a:off x="4901453" y="5587426"/>
            <a:ext cx="60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BW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F6E1539-C770-63DC-0787-ECBF587D845F}"/>
              </a:ext>
            </a:extLst>
          </p:cNvPr>
          <p:cNvSpPr txBox="1"/>
          <p:nvPr/>
        </p:nvSpPr>
        <p:spPr>
          <a:xfrm>
            <a:off x="4358769" y="4507181"/>
            <a:ext cx="1242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M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9E1BA98-28D4-1766-BFCA-1C3F5B7CE5EA}"/>
              </a:ext>
            </a:extLst>
          </p:cNvPr>
          <p:cNvSpPr txBox="1"/>
          <p:nvPr/>
        </p:nvSpPr>
        <p:spPr>
          <a:xfrm>
            <a:off x="4059721" y="3621537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NRW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107EC1-C238-80E6-E97A-916DC0E443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48" t="1749" r="50553" b="29012"/>
          <a:stretch/>
        </p:blipFill>
        <p:spPr>
          <a:xfrm>
            <a:off x="9404873" y="3482661"/>
            <a:ext cx="1080000" cy="1080556"/>
          </a:xfrm>
          <a:prstGeom prst="ellipse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032D6A-631D-0EBE-47C7-011332FF75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758" t="5670" r="6236" b="55250"/>
          <a:stretch/>
        </p:blipFill>
        <p:spPr>
          <a:xfrm>
            <a:off x="10548425" y="3502018"/>
            <a:ext cx="1080000" cy="1080000"/>
          </a:xfrm>
          <a:prstGeom prst="ellipse">
            <a:avLst/>
          </a:prstGeom>
        </p:spPr>
      </p:pic>
      <p:pic>
        <p:nvPicPr>
          <p:cNvPr id="30" name="Grafik 29" descr="Ein Bild, das Menschliches Gesicht, Lächeln, Person, Kleidung enthält.&#10;&#10;Beschreibung automatisch generiert.">
            <a:extLst>
              <a:ext uri="{FF2B5EF4-FFF2-40B4-BE49-F238E27FC236}">
                <a16:creationId xmlns:a16="http://schemas.microsoft.com/office/drawing/2014/main" id="{2A1DEA28-3156-E35E-0B46-5F50331E99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44" t="332" r="18556" b="-375"/>
          <a:stretch/>
        </p:blipFill>
        <p:spPr>
          <a:xfrm>
            <a:off x="1258611" y="5372647"/>
            <a:ext cx="1080000" cy="1080000"/>
          </a:xfrm>
          <a:prstGeom prst="ellipse">
            <a:avLst/>
          </a:prstGeom>
        </p:spPr>
      </p:pic>
      <p:pic>
        <p:nvPicPr>
          <p:cNvPr id="14" name="Grafik 13" descr="Ein Bild, das Menschliches Gesicht, Person, Lächeln, Kleidung enthält.&#10;&#10;Beschreibung automatisch generiert.">
            <a:extLst>
              <a:ext uri="{FF2B5EF4-FFF2-40B4-BE49-F238E27FC236}">
                <a16:creationId xmlns:a16="http://schemas.microsoft.com/office/drawing/2014/main" id="{6720AA56-60DD-9E83-95CE-1C08F110D4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</a:blip>
          <a:srcRect l="24926" r="1244"/>
          <a:stretch/>
        </p:blipFill>
        <p:spPr>
          <a:xfrm>
            <a:off x="924800" y="2757008"/>
            <a:ext cx="1080000" cy="1080000"/>
          </a:xfrm>
          <a:prstGeom prst="flowChartConnector">
            <a:avLst/>
          </a:prstGeom>
          <a:noFill/>
          <a:effectLst/>
        </p:spPr>
      </p:pic>
      <p:pic>
        <p:nvPicPr>
          <p:cNvPr id="4" name="Grafik 3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958A5C45-4A88-B42E-4285-FCFE542EE9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00" t="6128" r="11699" b="45365"/>
          <a:stretch/>
        </p:blipFill>
        <p:spPr>
          <a:xfrm>
            <a:off x="1126440" y="4133286"/>
            <a:ext cx="1080000" cy="1080000"/>
          </a:xfrm>
          <a:prstGeom prst="ellipse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96566DA-9F29-916C-CDFB-69BA9062AF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1577" t="36416" r="3530" b="1086"/>
          <a:stretch/>
        </p:blipFill>
        <p:spPr>
          <a:xfrm>
            <a:off x="9253182" y="1658248"/>
            <a:ext cx="1080000" cy="1080000"/>
          </a:xfrm>
          <a:prstGeom prst="ellipse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933465B-3475-95BD-753B-B3AFC66E87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138" r="43877" b="21810"/>
          <a:stretch/>
        </p:blipFill>
        <p:spPr>
          <a:xfrm>
            <a:off x="10411089" y="167550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111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EDC6FA3-E579-A22E-3E1F-4D68DF0286AD}"/>
              </a:ext>
            </a:extLst>
          </p:cNvPr>
          <p:cNvSpPr/>
          <p:nvPr/>
        </p:nvSpPr>
        <p:spPr>
          <a:xfrm>
            <a:off x="7637248" y="1951844"/>
            <a:ext cx="3777342" cy="794657"/>
          </a:xfrm>
          <a:prstGeom prst="roundRect">
            <a:avLst/>
          </a:prstGeom>
          <a:solidFill>
            <a:srgbClr val="BAE35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 algn="r"/>
            <a:r>
              <a:rPr lang="de-DE" sz="1800" b="1" dirty="0"/>
              <a:t>Circle Hydrologie </a:t>
            </a:r>
            <a:endParaRPr lang="de-DE" sz="1800" b="1" dirty="0">
              <a:cs typeface="Arial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A71886E6-6F6B-207D-783F-A329155D9341}"/>
              </a:ext>
            </a:extLst>
          </p:cNvPr>
          <p:cNvSpPr/>
          <p:nvPr/>
        </p:nvSpPr>
        <p:spPr>
          <a:xfrm>
            <a:off x="8108928" y="3331029"/>
            <a:ext cx="3777342" cy="979714"/>
          </a:xfrm>
          <a:prstGeom prst="roundRect">
            <a:avLst/>
          </a:prstGeom>
          <a:solidFill>
            <a:srgbClr val="87B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de-DE" sz="1800" b="1" dirty="0"/>
              <a:t>Circle Nachhaltige  </a:t>
            </a:r>
            <a:br>
              <a:rPr lang="de-DE" sz="1800" b="1" dirty="0"/>
            </a:br>
            <a:r>
              <a:rPr lang="de-DE" sz="1800" b="1" dirty="0"/>
              <a:t>Wasserwirtschaft  </a:t>
            </a:r>
            <a:endParaRPr lang="de-DE" sz="1800" b="1" dirty="0">
              <a:cs typeface="Arial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54579DAC-95B4-8FBD-EBF8-2B902048F9B0}"/>
              </a:ext>
            </a:extLst>
          </p:cNvPr>
          <p:cNvSpPr/>
          <p:nvPr/>
        </p:nvSpPr>
        <p:spPr>
          <a:xfrm>
            <a:off x="7673631" y="4905615"/>
            <a:ext cx="3777342" cy="794657"/>
          </a:xfrm>
          <a:prstGeom prst="roundRect">
            <a:avLst/>
          </a:prstGeom>
          <a:solidFill>
            <a:srgbClr val="C9D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 algn="r"/>
            <a:r>
              <a:rPr lang="de-DE" sz="1800" b="1" dirty="0"/>
              <a:t>Circle Stammtische</a:t>
            </a:r>
            <a:endParaRPr lang="de-DE"/>
          </a:p>
        </p:txBody>
      </p:sp>
      <p:sp>
        <p:nvSpPr>
          <p:cNvPr id="8" name="Google Shape;43;p2">
            <a:extLst>
              <a:ext uri="{FF2B5EF4-FFF2-40B4-BE49-F238E27FC236}">
                <a16:creationId xmlns:a16="http://schemas.microsoft.com/office/drawing/2014/main" id="{00C44A27-ABCF-542D-68EB-C22CAB3A0B84}"/>
              </a:ext>
            </a:extLst>
          </p:cNvPr>
          <p:cNvSpPr txBox="1">
            <a:spLocks/>
          </p:cNvSpPr>
          <p:nvPr/>
        </p:nvSpPr>
        <p:spPr>
          <a:xfrm>
            <a:off x="581161" y="400893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</a:pPr>
            <a:r>
              <a:rPr lang="de-DE" sz="4400" kern="120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Circle der JDWA 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57AE0E17-3B9B-7695-C8F7-B468DCA50A19}"/>
              </a:ext>
            </a:extLst>
          </p:cNvPr>
          <p:cNvSpPr/>
          <p:nvPr/>
        </p:nvSpPr>
        <p:spPr>
          <a:xfrm>
            <a:off x="970046" y="1951843"/>
            <a:ext cx="3777342" cy="794657"/>
          </a:xfrm>
          <a:prstGeom prst="roundRect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Außendarstellung​</a:t>
            </a:r>
            <a:endParaRPr lang="de-DE" sz="1800" b="1">
              <a:cs typeface="Arial"/>
            </a:endParaRP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9119D5FE-13A4-2A60-9E24-8D1AFA5CB0A1}"/>
              </a:ext>
            </a:extLst>
          </p:cNvPr>
          <p:cNvSpPr/>
          <p:nvPr/>
        </p:nvSpPr>
        <p:spPr>
          <a:xfrm>
            <a:off x="585129" y="3428728"/>
            <a:ext cx="3777342" cy="794657"/>
          </a:xfrm>
          <a:prstGeom prst="roundRect">
            <a:avLst/>
          </a:prstGeom>
          <a:solidFill>
            <a:srgbClr val="8AB4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Betriebspersonal</a:t>
            </a:r>
            <a:endParaRPr lang="de-DE"/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C3C338D9-0A79-D4FA-B842-EC3EA5C46E66}"/>
              </a:ext>
            </a:extLst>
          </p:cNvPr>
          <p:cNvSpPr/>
          <p:nvPr/>
        </p:nvSpPr>
        <p:spPr>
          <a:xfrm>
            <a:off x="981124" y="4899665"/>
            <a:ext cx="3777342" cy="794657"/>
          </a:xfrm>
          <a:prstGeom prst="roundRect">
            <a:avLst/>
          </a:prstGeom>
          <a:solidFill>
            <a:srgbClr val="0F7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Digitalisierung</a:t>
            </a:r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7DC9F62-8F97-962E-91D7-E6699F147C35}"/>
              </a:ext>
            </a:extLst>
          </p:cNvPr>
          <p:cNvGrpSpPr/>
          <p:nvPr/>
        </p:nvGrpSpPr>
        <p:grpSpPr>
          <a:xfrm>
            <a:off x="3514957" y="1265945"/>
            <a:ext cx="5357167" cy="5195219"/>
            <a:chOff x="3146496" y="1265945"/>
            <a:chExt cx="5357167" cy="5195219"/>
          </a:xfrm>
        </p:grpSpPr>
        <p:pic>
          <p:nvPicPr>
            <p:cNvPr id="43" name="Grafik 43">
              <a:extLst>
                <a:ext uri="{FF2B5EF4-FFF2-40B4-BE49-F238E27FC236}">
                  <a16:creationId xmlns:a16="http://schemas.microsoft.com/office/drawing/2014/main" id="{C3376693-D928-2B95-4C8F-EA865837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257" y="2577874"/>
              <a:ext cx="2743200" cy="2486025"/>
            </a:xfrm>
            <a:prstGeom prst="rect">
              <a:avLst/>
            </a:prstGeom>
          </p:spPr>
        </p:pic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F0044C0-FC4E-4BC3-924C-307AC39EF6A6}"/>
                </a:ext>
              </a:extLst>
            </p:cNvPr>
            <p:cNvGrpSpPr/>
            <p:nvPr/>
          </p:nvGrpSpPr>
          <p:grpSpPr>
            <a:xfrm>
              <a:off x="3146496" y="1265945"/>
              <a:ext cx="5357167" cy="5195219"/>
              <a:chOff x="3081182" y="1178859"/>
              <a:chExt cx="5357167" cy="5195219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C5486B2-4910-B691-33CB-E6BAECD4B986}"/>
                  </a:ext>
                </a:extLst>
              </p:cNvPr>
              <p:cNvSpPr/>
              <p:nvPr/>
            </p:nvSpPr>
            <p:spPr>
              <a:xfrm>
                <a:off x="3409149" y="1178859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8AB4E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72BA98D-BE33-FFA1-0D0C-B2491FDEE67A}"/>
                  </a:ext>
                </a:extLst>
              </p:cNvPr>
              <p:cNvSpPr/>
              <p:nvPr/>
            </p:nvSpPr>
            <p:spPr>
              <a:xfrm>
                <a:off x="3081182" y="1267225"/>
                <a:ext cx="5031761" cy="5022796"/>
              </a:xfrm>
              <a:prstGeom prst="ellipse">
                <a:avLst/>
              </a:prstGeom>
              <a:noFill/>
              <a:ln w="57150">
                <a:solidFill>
                  <a:srgbClr val="94C1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DF00424B-235A-F402-681E-48533674411D}"/>
                  </a:ext>
                </a:extLst>
              </p:cNvPr>
              <p:cNvSpPr/>
              <p:nvPr/>
            </p:nvSpPr>
            <p:spPr>
              <a:xfrm>
                <a:off x="3216233" y="1245918"/>
                <a:ext cx="5128161" cy="5128160"/>
              </a:xfrm>
              <a:prstGeom prst="ellipse">
                <a:avLst/>
              </a:prstGeom>
              <a:noFill/>
              <a:ln w="57150">
                <a:solidFill>
                  <a:srgbClr val="0274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CE50203-DB5B-5242-2D2B-08C17FB46DB1}"/>
                  </a:ext>
                </a:extLst>
              </p:cNvPr>
              <p:cNvSpPr/>
              <p:nvPr/>
            </p:nvSpPr>
            <p:spPr>
              <a:xfrm>
                <a:off x="3279161" y="1285154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CEE0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606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3;p2">
            <a:extLst>
              <a:ext uri="{FF2B5EF4-FFF2-40B4-BE49-F238E27FC236}">
                <a16:creationId xmlns:a16="http://schemas.microsoft.com/office/drawing/2014/main" id="{65AF936A-6ED7-CF1E-506E-699A827FC8C1}"/>
              </a:ext>
            </a:extLst>
          </p:cNvPr>
          <p:cNvSpPr txBox="1">
            <a:spLocks/>
          </p:cNvSpPr>
          <p:nvPr/>
        </p:nvSpPr>
        <p:spPr>
          <a:xfrm>
            <a:off x="605994" y="400640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de-DE" dirty="0">
                <a:solidFill>
                  <a:prstClr val="black"/>
                </a:solidFill>
                <a:latin typeface="Calibri Light" panose="020F0302020204030204"/>
                <a:cs typeface="Calibri Light"/>
              </a:rPr>
              <a:t>Mentoringprogramm</a:t>
            </a:r>
          </a:p>
        </p:txBody>
      </p:sp>
      <p:pic>
        <p:nvPicPr>
          <p:cNvPr id="4" name="Grafik 3" descr="Ein Bild, das Kleidung, Schuhwerk, Hose, stehend enthält.&#10;&#10;Beschreibung automatisch generiert.">
            <a:extLst>
              <a:ext uri="{FF2B5EF4-FFF2-40B4-BE49-F238E27FC236}">
                <a16:creationId xmlns:a16="http://schemas.microsoft.com/office/drawing/2014/main" id="{6BBD6C03-1E88-C7CE-0890-3550FB3E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15" y="1720135"/>
            <a:ext cx="4769746" cy="4249705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DBEF143-9A5A-55ED-4D33-5C417FE5EF6B}"/>
              </a:ext>
            </a:extLst>
          </p:cNvPr>
          <p:cNvSpPr>
            <a:spLocks noChangeAspect="1"/>
          </p:cNvSpPr>
          <p:nvPr/>
        </p:nvSpPr>
        <p:spPr>
          <a:xfrm>
            <a:off x="7553891" y="4144669"/>
            <a:ext cx="2376000" cy="2376000"/>
          </a:xfrm>
          <a:prstGeom prst="ellipse">
            <a:avLst/>
          </a:prstGeom>
          <a:solidFill>
            <a:srgbClr val="8AB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C55CE4-6585-320C-C91B-2579713705B0}"/>
              </a:ext>
            </a:extLst>
          </p:cNvPr>
          <p:cNvSpPr txBox="1"/>
          <p:nvPr/>
        </p:nvSpPr>
        <p:spPr>
          <a:xfrm>
            <a:off x="7536359" y="5164765"/>
            <a:ext cx="22955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Erfahrungs-</a:t>
            </a:r>
            <a:br>
              <a:rPr lang="de-DE" sz="1600" dirty="0">
                <a:solidFill>
                  <a:srgbClr val="FFFFFF"/>
                </a:solidFill>
                <a:latin typeface="DIN"/>
              </a:rPr>
            </a:br>
            <a:r>
              <a:rPr lang="de-DE" sz="1600" dirty="0" err="1">
                <a:solidFill>
                  <a:srgbClr val="FFFFFF"/>
                </a:solidFill>
                <a:latin typeface="DIN"/>
              </a:rPr>
              <a:t>austausch</a:t>
            </a: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DA303B7-6C5D-D9B0-509B-4246AEA32005}"/>
              </a:ext>
            </a:extLst>
          </p:cNvPr>
          <p:cNvSpPr>
            <a:spLocks noChangeAspect="1"/>
          </p:cNvSpPr>
          <p:nvPr/>
        </p:nvSpPr>
        <p:spPr>
          <a:xfrm>
            <a:off x="1359763" y="4072669"/>
            <a:ext cx="2376000" cy="2376000"/>
          </a:xfrm>
          <a:prstGeom prst="ellipse">
            <a:avLst/>
          </a:prstGeom>
          <a:solidFill>
            <a:srgbClr val="01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6D31AD-2E44-12FA-20C8-A468028C082A}"/>
              </a:ext>
            </a:extLst>
          </p:cNvPr>
          <p:cNvSpPr>
            <a:spLocks noChangeAspect="1"/>
          </p:cNvSpPr>
          <p:nvPr/>
        </p:nvSpPr>
        <p:spPr>
          <a:xfrm>
            <a:off x="153701" y="2718217"/>
            <a:ext cx="2376000" cy="2376000"/>
          </a:xfrm>
          <a:prstGeom prst="ellipse">
            <a:avLst/>
          </a:prstGeom>
          <a:solidFill>
            <a:srgbClr val="8AB4E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35E13C1-64D6-D768-6BD7-BE128FD47D08}"/>
              </a:ext>
            </a:extLst>
          </p:cNvPr>
          <p:cNvSpPr>
            <a:spLocks noChangeAspect="1"/>
          </p:cNvSpPr>
          <p:nvPr/>
        </p:nvSpPr>
        <p:spPr>
          <a:xfrm>
            <a:off x="7803278" y="2387738"/>
            <a:ext cx="2376000" cy="2376000"/>
          </a:xfrm>
          <a:prstGeom prst="ellipse">
            <a:avLst/>
          </a:prstGeom>
          <a:solidFill>
            <a:srgbClr val="CFE09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236A26C-B6C5-A63D-27F2-1FBE10F47B62}"/>
              </a:ext>
            </a:extLst>
          </p:cNvPr>
          <p:cNvSpPr>
            <a:spLocks noChangeAspect="1"/>
          </p:cNvSpPr>
          <p:nvPr/>
        </p:nvSpPr>
        <p:spPr>
          <a:xfrm>
            <a:off x="9512919" y="3774567"/>
            <a:ext cx="2376000" cy="2376000"/>
          </a:xfrm>
          <a:prstGeom prst="ellipse">
            <a:avLst/>
          </a:prstGeom>
          <a:solidFill>
            <a:srgbClr val="94C1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8AE11F-0DB0-21F6-40E3-CEB9C9C1883D}"/>
              </a:ext>
            </a:extLst>
          </p:cNvPr>
          <p:cNvSpPr txBox="1"/>
          <p:nvPr/>
        </p:nvSpPr>
        <p:spPr>
          <a:xfrm>
            <a:off x="113328" y="3694295"/>
            <a:ext cx="23319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Hilfestellung bei Karriereplanung​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12F0D80-AF83-63A0-310E-7CA5E8245D08}"/>
              </a:ext>
            </a:extLst>
          </p:cNvPr>
          <p:cNvSpPr txBox="1"/>
          <p:nvPr/>
        </p:nvSpPr>
        <p:spPr>
          <a:xfrm>
            <a:off x="9694867" y="4670179"/>
            <a:ext cx="22971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persönliche Weiterentwicklung​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D6D7297-B692-24CB-6108-44FAA01F9F95}"/>
              </a:ext>
            </a:extLst>
          </p:cNvPr>
          <p:cNvSpPr txBox="1"/>
          <p:nvPr/>
        </p:nvSpPr>
        <p:spPr>
          <a:xfrm>
            <a:off x="1510787" y="5073453"/>
            <a:ext cx="21812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Erarbeitung von beruflichen Strategien​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EC41AA4-3016-27E5-BDFE-062B900E02AB}"/>
              </a:ext>
            </a:extLst>
          </p:cNvPr>
          <p:cNvSpPr txBox="1"/>
          <p:nvPr/>
        </p:nvSpPr>
        <p:spPr>
          <a:xfrm>
            <a:off x="8040706" y="3325677"/>
            <a:ext cx="18891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Netzwerkaufbau</a:t>
            </a:r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97C480-4906-64F8-E746-CF1F34CAA9EA}"/>
              </a:ext>
            </a:extLst>
          </p:cNvPr>
          <p:cNvSpPr>
            <a:spLocks noChangeAspect="1"/>
          </p:cNvSpPr>
          <p:nvPr/>
        </p:nvSpPr>
        <p:spPr>
          <a:xfrm>
            <a:off x="1077856" y="1192777"/>
            <a:ext cx="2376000" cy="2376000"/>
          </a:xfrm>
          <a:prstGeom prst="ellipse">
            <a:avLst/>
          </a:prstGeom>
          <a:solidFill>
            <a:srgbClr val="0274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5932DE4-79AF-8268-F661-0662F5DCD4FF}"/>
              </a:ext>
            </a:extLst>
          </p:cNvPr>
          <p:cNvSpPr txBox="1"/>
          <p:nvPr/>
        </p:nvSpPr>
        <p:spPr>
          <a:xfrm>
            <a:off x="972292" y="210873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>
                <a:solidFill>
                  <a:srgbClr val="FFFFFF"/>
                </a:solidFill>
                <a:latin typeface="DIN"/>
              </a:rPr>
              <a:t>Unterstützung beim Berufseinstieg</a:t>
            </a:r>
            <a:r>
              <a:rPr lang="en-US" sz="1600">
                <a:solidFill>
                  <a:srgbClr val="FFFFFF"/>
                </a:solidFill>
                <a:latin typeface="DIN"/>
              </a:rPr>
              <a:t>​</a:t>
            </a: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3" name="Grafik 2" descr="Ein Bild, das Text, Screenshot, Quadrat, Muster enthält.&#10;&#10;Automatisch generierte Beschreibung">
            <a:extLst>
              <a:ext uri="{FF2B5EF4-FFF2-40B4-BE49-F238E27FC236}">
                <a16:creationId xmlns:a16="http://schemas.microsoft.com/office/drawing/2014/main" id="{A4A23547-0CB0-AEC4-B241-A8BC08BC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665" y="1456245"/>
            <a:ext cx="1296742" cy="1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C3E6946-1AC8-CF1F-1003-A36798BDDCE9}"/>
              </a:ext>
            </a:extLst>
          </p:cNvPr>
          <p:cNvSpPr/>
          <p:nvPr/>
        </p:nvSpPr>
        <p:spPr>
          <a:xfrm>
            <a:off x="9312882" y="2486559"/>
            <a:ext cx="1614697" cy="16560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4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oogle Shape;43;p2">
            <a:extLst>
              <a:ext uri="{FF2B5EF4-FFF2-40B4-BE49-F238E27FC236}">
                <a16:creationId xmlns:a16="http://schemas.microsoft.com/office/drawing/2014/main" id="{3746D7BB-6AB9-6A2B-64C1-E6876CD821BB}"/>
              </a:ext>
            </a:extLst>
          </p:cNvPr>
          <p:cNvSpPr txBox="1">
            <a:spLocks/>
          </p:cNvSpPr>
          <p:nvPr/>
        </p:nvSpPr>
        <p:spPr>
          <a:xfrm>
            <a:off x="581161" y="492333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de-DE" dirty="0">
                <a:latin typeface="Calibri Light" panose="020F0302020204030204"/>
              </a:rPr>
              <a:t>Stammtische der JDWA</a:t>
            </a:r>
            <a:endParaRPr lang="de-DE" dirty="0">
              <a:latin typeface="Calibri Light" panose="020F0302020204030204"/>
              <a:cs typeface="Calibri Ligh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14559D-D799-03ED-39FA-9E2CB3CA7C68}"/>
              </a:ext>
            </a:extLst>
          </p:cNvPr>
          <p:cNvSpPr txBox="1"/>
          <p:nvPr/>
        </p:nvSpPr>
        <p:spPr>
          <a:xfrm>
            <a:off x="900312" y="3575837"/>
            <a:ext cx="2643773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cs typeface="Times New Roman"/>
              </a:rPr>
              <a:t>Regionale Stammtische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385D1296-2D5E-01F7-B601-EFACC4496C09}"/>
              </a:ext>
            </a:extLst>
          </p:cNvPr>
          <p:cNvSpPr txBox="1"/>
          <p:nvPr/>
        </p:nvSpPr>
        <p:spPr>
          <a:xfrm>
            <a:off x="4694680" y="3575837"/>
            <a:ext cx="2574864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cs typeface="Times New Roman"/>
              </a:rPr>
              <a:t>Info-Abend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4D39D13E-6ABC-DB28-236F-3E0AAEC7E65D}"/>
              </a:ext>
            </a:extLst>
          </p:cNvPr>
          <p:cNvSpPr txBox="1"/>
          <p:nvPr/>
        </p:nvSpPr>
        <p:spPr>
          <a:xfrm>
            <a:off x="2857383" y="5892069"/>
            <a:ext cx="301643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ea typeface="+mn-ea"/>
                <a:cs typeface="Times New Roman"/>
              </a:rPr>
              <a:t>Thematische Stammtische</a:t>
            </a:r>
            <a:endParaRPr lang="de-DE" sz="20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EC4DF074-E2AD-3771-E98E-8F0311FB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89" y="1815542"/>
            <a:ext cx="1624173" cy="1620000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57C321AD-EC04-59B7-49E1-5AD87430F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38" y="1774924"/>
            <a:ext cx="1855637" cy="1692000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:a16="http://schemas.microsoft.com/office/drawing/2014/main" id="{9D802275-D0F0-B3B2-FDCC-128059203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597" y="4163156"/>
            <a:ext cx="1850548" cy="1620000"/>
          </a:xfrm>
          <a:prstGeom prst="rect">
            <a:avLst/>
          </a:prstGeom>
        </p:spPr>
      </p:pic>
      <p:pic>
        <p:nvPicPr>
          <p:cNvPr id="7" name="Grafik 7" descr="Ein Bild, das Text, Vektorgrafiken enthält.&#10;&#10;Beschreibung automatisch generiert.">
            <a:extLst>
              <a:ext uri="{FF2B5EF4-FFF2-40B4-BE49-F238E27FC236}">
                <a16:creationId xmlns:a16="http://schemas.microsoft.com/office/drawing/2014/main" id="{A1984A3D-7B23-6D44-1F59-1F032CB3A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649" y="4069519"/>
            <a:ext cx="1628222" cy="1620000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114D6E64-1B67-51DD-4D76-B4951C3D7731}"/>
              </a:ext>
            </a:extLst>
          </p:cNvPr>
          <p:cNvSpPr txBox="1"/>
          <p:nvPr/>
        </p:nvSpPr>
        <p:spPr>
          <a:xfrm>
            <a:off x="6651750" y="5892069"/>
            <a:ext cx="2929091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ea typeface="+mn-ea"/>
                <a:cs typeface="Times New Roman"/>
              </a:rPr>
              <a:t>Building Bridges</a:t>
            </a:r>
            <a:endParaRPr lang="de-DE" sz="20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023B14-3AE0-9436-AD6D-39A5FE4A8B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14427" y="2507156"/>
            <a:ext cx="1614697" cy="1656000"/>
          </a:xfrm>
          <a:prstGeom prst="rect">
            <a:avLst/>
          </a:prstGeom>
        </p:spPr>
      </p:pic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3754D73F-B631-3B23-38A3-8CEEA96D83E1}"/>
              </a:ext>
            </a:extLst>
          </p:cNvPr>
          <p:cNvSpPr/>
          <p:nvPr/>
        </p:nvSpPr>
        <p:spPr>
          <a:xfrm>
            <a:off x="9112425" y="1831521"/>
            <a:ext cx="2015612" cy="417870"/>
          </a:xfrm>
          <a:prstGeom prst="wedgeRoundRectCallout">
            <a:avLst>
              <a:gd name="adj1" fmla="val -23221"/>
              <a:gd name="adj2" fmla="val 80598"/>
              <a:gd name="adj3" fmla="val 16667"/>
            </a:avLst>
          </a:prstGeom>
          <a:solidFill>
            <a:srgbClr val="94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cs typeface="Arial"/>
              </a:rPr>
              <a:t>Infos &amp; Termine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44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E9A284B-83B4-FD3A-9E45-718D1C4EDD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85" y="1395755"/>
            <a:ext cx="5715182" cy="5179158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149DEB01-5F4F-8C38-062E-1CE55771EB10}"/>
              </a:ext>
            </a:extLst>
          </p:cNvPr>
          <p:cNvSpPr txBox="1"/>
          <p:nvPr/>
        </p:nvSpPr>
        <p:spPr>
          <a:xfrm>
            <a:off x="8910564" y="1956181"/>
            <a:ext cx="3070620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Karlsruhe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Koblenz</a:t>
            </a:r>
            <a:endParaRPr lang="en-US" sz="1800" dirty="0">
              <a:solidFill>
                <a:schemeClr val="dk1"/>
              </a:solidFill>
              <a:latin typeface="Calibri Light"/>
              <a:cs typeface="Calibri Light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Köln</a:t>
            </a:r>
            <a:endParaRPr lang="de-DE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Leipzig</a:t>
            </a:r>
            <a:endParaRPr lang="de-DE" sz="1800" dirty="0">
              <a:solidFill>
                <a:schemeClr val="dk1"/>
              </a:solidFill>
              <a:latin typeface="Calibri Light"/>
              <a:cs typeface="Calibri Light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Nord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Magdeburg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Mecklenburg-Vorpommern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München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Nürnberg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Stuttgart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Thüringen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Würzburg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endParaRPr lang="de-DE" sz="1800" dirty="0">
              <a:solidFill>
                <a:schemeClr val="dk1"/>
              </a:solidFill>
              <a:latin typeface="Calibri Light"/>
              <a:cs typeface="Calibri Light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5B6F160-0AF9-0CCE-C287-4F3B772223CC}"/>
              </a:ext>
            </a:extLst>
          </p:cNvPr>
          <p:cNvSpPr txBox="1"/>
          <p:nvPr/>
        </p:nvSpPr>
        <p:spPr>
          <a:xfrm>
            <a:off x="6081128" y="1956897"/>
            <a:ext cx="2944336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Aachen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Allgäu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Berlin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Braunschweig-Hannover</a:t>
            </a:r>
            <a:endParaRPr lang="de-DE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Chemnitz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Darmstadt 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Dresden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Essen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Frankfurt am Main 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Freiburg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Gießen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Hamburg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Kassel</a:t>
            </a:r>
            <a:endParaRPr lang="en-US" sz="1800" dirty="0"/>
          </a:p>
        </p:txBody>
      </p:sp>
      <p:sp>
        <p:nvSpPr>
          <p:cNvPr id="6" name="Google Shape;43;p2">
            <a:extLst>
              <a:ext uri="{FF2B5EF4-FFF2-40B4-BE49-F238E27FC236}">
                <a16:creationId xmlns:a16="http://schemas.microsoft.com/office/drawing/2014/main" id="{76CCFD86-A25D-240D-3136-C2E8125816F8}"/>
              </a:ext>
            </a:extLst>
          </p:cNvPr>
          <p:cNvSpPr txBox="1">
            <a:spLocks/>
          </p:cNvSpPr>
          <p:nvPr/>
        </p:nvSpPr>
        <p:spPr>
          <a:xfrm>
            <a:off x="581161" y="400893"/>
            <a:ext cx="8997094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de-DE" dirty="0">
                <a:latin typeface="Calibri Light" panose="020F0302020204030204"/>
              </a:rPr>
              <a:t>Regionale Stammtischstandorte </a:t>
            </a:r>
            <a:r>
              <a:rPr lang="de-DE" sz="1200" dirty="0">
                <a:latin typeface="Calibri Light" panose="020F0302020204030204"/>
              </a:rPr>
              <a:t>(Stand 01/2025)</a:t>
            </a:r>
            <a:endParaRPr lang="de-DE" dirty="0">
              <a:latin typeface="Calibri Light" panose="020F0302020204030204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643751-237E-3B1F-2799-953D70B43286}"/>
              </a:ext>
            </a:extLst>
          </p:cNvPr>
          <p:cNvSpPr>
            <a:spLocks noChangeAspect="1"/>
          </p:cNvSpPr>
          <p:nvPr/>
        </p:nvSpPr>
        <p:spPr>
          <a:xfrm>
            <a:off x="4563264" y="1512916"/>
            <a:ext cx="1491300" cy="1491300"/>
          </a:xfrm>
          <a:prstGeom prst="ellipse">
            <a:avLst/>
          </a:prstGeom>
          <a:solidFill>
            <a:srgbClr val="94C1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BD3DA8-19B6-D4DA-611D-34E147633C58}"/>
              </a:ext>
            </a:extLst>
          </p:cNvPr>
          <p:cNvSpPr txBox="1"/>
          <p:nvPr/>
        </p:nvSpPr>
        <p:spPr>
          <a:xfrm>
            <a:off x="4705350" y="1866900"/>
            <a:ext cx="12477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400" dirty="0">
                <a:solidFill>
                  <a:schemeClr val="bg1"/>
                </a:solidFill>
                <a:latin typeface="DIN"/>
              </a:rPr>
              <a:t>25x</a:t>
            </a:r>
            <a:endParaRPr lang="de-D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20438"/>
      </p:ext>
    </p:extLst>
  </p:cSld>
  <p:clrMapOvr>
    <a:masterClrMapping/>
  </p:clrMapOvr>
</p:sld>
</file>

<file path=ppt/theme/theme1.xml><?xml version="1.0" encoding="utf-8"?>
<a:theme xmlns:a="http://schemas.openxmlformats.org/drawingml/2006/main" name="Junge DW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1C98ECE0985F429A57A291C81AA0CB" ma:contentTypeVersion="15" ma:contentTypeDescription="Ein neues Dokument erstellen." ma:contentTypeScope="" ma:versionID="e5fa9945c25fce94e585fc7d339e123a">
  <xsd:schema xmlns:xsd="http://www.w3.org/2001/XMLSchema" xmlns:xs="http://www.w3.org/2001/XMLSchema" xmlns:p="http://schemas.microsoft.com/office/2006/metadata/properties" xmlns:ns2="65e2acd5-849d-401f-bf9f-a35cedf5c35d" xmlns:ns3="285bb068-b029-43f4-82a8-f71215e9a356" targetNamespace="http://schemas.microsoft.com/office/2006/metadata/properties" ma:root="true" ma:fieldsID="c73dce48bdad793e9029d6bd5edcd0ad" ns2:_="" ns3:_="">
    <xsd:import namespace="65e2acd5-849d-401f-bf9f-a35cedf5c35d"/>
    <xsd:import namespace="285bb068-b029-43f4-82a8-f71215e9a3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nlineimStarterpaket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2acd5-849d-401f-bf9f-a35cedf5c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7be6ce99-4014-4988-bfc2-8179ae939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OnlineimStarterpaket" ma:index="18" nillable="true" ma:displayName="Online im Starterpaket" ma:default="0" ma:format="Dropdown" ma:internalName="OnlineimStarterpaket">
      <xsd:simpleType>
        <xsd:restriction base="dms:Boolea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bb068-b029-43f4-82a8-f71215e9a356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e2acd5-849d-401f-bf9f-a35cedf5c35d">
      <Terms xmlns="http://schemas.microsoft.com/office/infopath/2007/PartnerControls"/>
    </lcf76f155ced4ddcb4097134ff3c332f>
    <OnlineimStarterpaket xmlns="65e2acd5-849d-401f-bf9f-a35cedf5c35d">true</OnlineimStarterpaket>
  </documentManagement>
</p:properties>
</file>

<file path=customXml/itemProps1.xml><?xml version="1.0" encoding="utf-8"?>
<ds:datastoreItem xmlns:ds="http://schemas.openxmlformats.org/officeDocument/2006/customXml" ds:itemID="{C43B364C-DA85-4EAB-BC86-ED0EEEC7A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2acd5-849d-401f-bf9f-a35cedf5c35d"/>
    <ds:schemaRef ds:uri="285bb068-b029-43f4-82a8-f71215e9a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0458A5-EA44-45B8-B7B0-48AC284A2F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6BDE47-1E01-4338-B96F-1C839784993B}">
  <ds:schemaRefs>
    <ds:schemaRef ds:uri="http://schemas.microsoft.com/office/2006/metadata/properties"/>
    <ds:schemaRef ds:uri="http://schemas.microsoft.com/office/infopath/2007/PartnerControls"/>
    <ds:schemaRef ds:uri="8235650a-2d03-4104-ac0d-42e587a99491"/>
    <ds:schemaRef ds:uri="e1fdda86-4010-4ced-9ef5-e5f6d1843ba7"/>
    <ds:schemaRef ds:uri="65e2acd5-849d-401f-bf9f-a35cedf5c3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Widescreen</PresentationFormat>
  <Paragraphs>206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Junge DWA</vt:lpstr>
      <vt:lpstr>Office</vt:lpstr>
      <vt:lpstr>Regionaler Stammtisch Die Junge DWA</vt:lpstr>
      <vt:lpstr>PowerPoint Presentation</vt:lpstr>
      <vt:lpstr>PowerPoint Presentation</vt:lpstr>
      <vt:lpstr>Die Bundesbeiräte</vt:lpstr>
      <vt:lpstr>Die Landesverbände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Informationen &amp; Mitgliedschaft</vt:lpstr>
      <vt:lpstr>Mitarbeit &amp; Mitgliedschaft</vt:lpstr>
      <vt:lpstr>Mitgliedschaft (Stand 01/2025)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Junge DWA Regionalgruppen-Konzept und was bringt mir eine DWA Mitgliedschaft</dc:title>
  <dc:creator>Schumacher</dc:creator>
  <cp:lastModifiedBy>Cara Moeg</cp:lastModifiedBy>
  <cp:revision>1886</cp:revision>
  <dcterms:created xsi:type="dcterms:W3CDTF">2015-09-07T10:28:25Z</dcterms:created>
  <dcterms:modified xsi:type="dcterms:W3CDTF">2025-01-20T12:56:57Z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0x010100491C98ECE0985F429A57A291C81AA0CB</vt:lpwstr>
  </property>
  <property fmtid="{D5CDD505-2E9C-101B-9397-08002B2CF9AE}" pid="3" name="MediaServiceImageTags">
    <vt:lpwstr/>
  </property>
</Properties>
</file>