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62" r:id="rId5"/>
    <p:sldId id="256" r:id="rId6"/>
    <p:sldId id="261" r:id="rId7"/>
    <p:sldId id="257" r:id="rId8"/>
    <p:sldId id="258" r:id="rId9"/>
    <p:sldId id="259" r:id="rId10"/>
  </p:sldIdLst>
  <p:sldSz cx="6858000" cy="9906000" type="A4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C6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FDFA2A8-E84E-43AC-868D-7A9CDDB72446}" v="4" dt="2022-05-28T06:42:34.15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69" d="100"/>
          <a:sy n="69" d="100"/>
        </p:scale>
        <p:origin x="2217" y="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.moeginger" userId="S::c.moeginger_hotmail.de#ext#@dwagfa.onmicrosoft.com::b8b39e91-d0a8-4e54-b4c5-f729a1f7a263" providerId="AD" clId="Web-{7FDFA2A8-E84E-43AC-868D-7A9CDDB72446}"/>
    <pc:docChg chg="addSld modSld sldOrd">
      <pc:chgData name="c.moeginger" userId="S::c.moeginger_hotmail.de#ext#@dwagfa.onmicrosoft.com::b8b39e91-d0a8-4e54-b4c5-f729a1f7a263" providerId="AD" clId="Web-{7FDFA2A8-E84E-43AC-868D-7A9CDDB72446}" dt="2022-05-28T06:42:36.346" v="3" actId="20577"/>
      <pc:docMkLst>
        <pc:docMk/>
      </pc:docMkLst>
      <pc:sldChg chg="modSp new ord">
        <pc:chgData name="c.moeginger" userId="S::c.moeginger_hotmail.de#ext#@dwagfa.onmicrosoft.com::b8b39e91-d0a8-4e54-b4c5-f729a1f7a263" providerId="AD" clId="Web-{7FDFA2A8-E84E-43AC-868D-7A9CDDB72446}" dt="2022-05-28T06:42:36.346" v="3" actId="20577"/>
        <pc:sldMkLst>
          <pc:docMk/>
          <pc:sldMk cId="2376356020" sldId="262"/>
        </pc:sldMkLst>
        <pc:spChg chg="mod">
          <ac:chgData name="c.moeginger" userId="S::c.moeginger_hotmail.de#ext#@dwagfa.onmicrosoft.com::b8b39e91-d0a8-4e54-b4c5-f729a1f7a263" providerId="AD" clId="Web-{7FDFA2A8-E84E-43AC-868D-7A9CDDB72446}" dt="2022-05-28T06:42:33.112" v="2" actId="20577"/>
          <ac:spMkLst>
            <pc:docMk/>
            <pc:sldMk cId="2376356020" sldId="262"/>
            <ac:spMk id="2" creationId="{5920159F-886A-7744-914D-FB666A4CA18D}"/>
          </ac:spMkLst>
        </pc:spChg>
        <pc:spChg chg="mod">
          <ac:chgData name="c.moeginger" userId="S::c.moeginger_hotmail.de#ext#@dwagfa.onmicrosoft.com::b8b39e91-d0a8-4e54-b4c5-f729a1f7a263" providerId="AD" clId="Web-{7FDFA2A8-E84E-43AC-868D-7A9CDDB72446}" dt="2022-05-28T06:42:36.346" v="3" actId="20577"/>
          <ac:spMkLst>
            <pc:docMk/>
            <pc:sldMk cId="2376356020" sldId="262"/>
            <ac:spMk id="3" creationId="{335B63FA-83CD-E7C8-DBD7-5896A51D64C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408F1-59BE-423D-BE0A-47B1E92AA64B}" type="datetimeFigureOut">
              <a:rPr lang="de-DE" smtClean="0"/>
              <a:t>27.05.2022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D7ADD-1AA2-4A17-AF0D-ACAB7369A7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9075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408F1-59BE-423D-BE0A-47B1E92AA64B}" type="datetimeFigureOut">
              <a:rPr lang="de-DE" smtClean="0"/>
              <a:t>27.05.2022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D7ADD-1AA2-4A17-AF0D-ACAB7369A7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794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408F1-59BE-423D-BE0A-47B1E92AA64B}" type="datetimeFigureOut">
              <a:rPr lang="de-DE" smtClean="0"/>
              <a:t>27.05.2022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D7ADD-1AA2-4A17-AF0D-ACAB7369A7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849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408F1-59BE-423D-BE0A-47B1E92AA64B}" type="datetimeFigureOut">
              <a:rPr lang="de-DE" smtClean="0"/>
              <a:t>27.05.2022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D7ADD-1AA2-4A17-AF0D-ACAB7369A7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988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408F1-59BE-423D-BE0A-47B1E92AA64B}" type="datetimeFigureOut">
              <a:rPr lang="de-DE" smtClean="0"/>
              <a:t>27.05.2022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D7ADD-1AA2-4A17-AF0D-ACAB7369A7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7801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408F1-59BE-423D-BE0A-47B1E92AA64B}" type="datetimeFigureOut">
              <a:rPr lang="de-DE" smtClean="0"/>
              <a:t>27.05.2022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D7ADD-1AA2-4A17-AF0D-ACAB7369A7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7166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408F1-59BE-423D-BE0A-47B1E92AA64B}" type="datetimeFigureOut">
              <a:rPr lang="de-DE" smtClean="0"/>
              <a:t>27.05.2022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D7ADD-1AA2-4A17-AF0D-ACAB7369A7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5674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408F1-59BE-423D-BE0A-47B1E92AA64B}" type="datetimeFigureOut">
              <a:rPr lang="de-DE" smtClean="0"/>
              <a:t>27.05.2022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D7ADD-1AA2-4A17-AF0D-ACAB7369A7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2807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408F1-59BE-423D-BE0A-47B1E92AA64B}" type="datetimeFigureOut">
              <a:rPr lang="de-DE" smtClean="0"/>
              <a:t>27.05.2022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D7ADD-1AA2-4A17-AF0D-ACAB7369A7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6737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408F1-59BE-423D-BE0A-47B1E92AA64B}" type="datetimeFigureOut">
              <a:rPr lang="de-DE" smtClean="0"/>
              <a:t>27.05.2022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D7ADD-1AA2-4A17-AF0D-ACAB7369A7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6593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408F1-59BE-423D-BE0A-47B1E92AA64B}" type="datetimeFigureOut">
              <a:rPr lang="de-DE" smtClean="0"/>
              <a:t>27.05.2022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D7ADD-1AA2-4A17-AF0D-ACAB7369A7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3309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408F1-59BE-423D-BE0A-47B1E92AA64B}" type="datetimeFigureOut">
              <a:rPr lang="de-DE" smtClean="0"/>
              <a:t>27.05.2022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DD7ADD-1AA2-4A17-AF0D-ACAB7369A7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6545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20159F-886A-7744-914D-FB666A4CA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ea typeface="Calibri Light"/>
                <a:cs typeface="Calibri Light"/>
              </a:rPr>
              <a:t>Anleitung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35B63FA-83CD-E7C8-DBD7-5896A51D64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de-DE">
                <a:ea typeface="+mn-lt"/>
                <a:cs typeface="+mn-lt"/>
              </a:rPr>
              <a:t>Wir haben es folgendermaßen gespielt:</a:t>
            </a:r>
            <a:endParaRPr lang="de-DE">
              <a:ea typeface="Calibri" panose="020F0502020204030204"/>
              <a:cs typeface="Calibri" panose="020F0502020204030204"/>
            </a:endParaRPr>
          </a:p>
          <a:p>
            <a:r>
              <a:rPr lang="de-DE">
                <a:ea typeface="+mn-lt"/>
                <a:cs typeface="+mn-lt"/>
              </a:rPr>
              <a:t>Jeder bekommt einen vorbereiteten Bingo- Zettel (siehe Vorlage). Auf allen Zetteln stehen dieselben Aussagen/Begriffe nur in unterschiedlicher Reihenfolge. Wir sind reihum gegangen, jeder konnte dann eine Aussage vom Zettel vorlesen. Diejenigen, auf die die Aussage zu traf, durften das Kästchen/ die Aussage ankreuzen. Wer zuerst 5 Kästchen in einer Reihe, senkrecht oder diagonal ankreuzen konnte - hatte gewonnen.</a:t>
            </a:r>
            <a:endParaRPr lang="de-DE"/>
          </a:p>
          <a:p>
            <a:endParaRPr lang="de-DE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76356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4">
            <a:extLst>
              <a:ext uri="{FF2B5EF4-FFF2-40B4-BE49-F238E27FC236}">
                <a16:creationId xmlns:a16="http://schemas.microsoft.com/office/drawing/2014/main" id="{9EEE48B1-11DA-4476-9ABA-1EB70BE563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8443834"/>
              </p:ext>
            </p:extLst>
          </p:nvPr>
        </p:nvGraphicFramePr>
        <p:xfrm>
          <a:off x="437550" y="603736"/>
          <a:ext cx="6163665" cy="4113089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232733">
                  <a:extLst>
                    <a:ext uri="{9D8B030D-6E8A-4147-A177-3AD203B41FA5}">
                      <a16:colId xmlns:a16="http://schemas.microsoft.com/office/drawing/2014/main" val="2979310679"/>
                    </a:ext>
                  </a:extLst>
                </a:gridCol>
                <a:gridCol w="1232733">
                  <a:extLst>
                    <a:ext uri="{9D8B030D-6E8A-4147-A177-3AD203B41FA5}">
                      <a16:colId xmlns:a16="http://schemas.microsoft.com/office/drawing/2014/main" val="1056753381"/>
                    </a:ext>
                  </a:extLst>
                </a:gridCol>
                <a:gridCol w="1232733">
                  <a:extLst>
                    <a:ext uri="{9D8B030D-6E8A-4147-A177-3AD203B41FA5}">
                      <a16:colId xmlns:a16="http://schemas.microsoft.com/office/drawing/2014/main" val="3269595078"/>
                    </a:ext>
                  </a:extLst>
                </a:gridCol>
                <a:gridCol w="1232733">
                  <a:extLst>
                    <a:ext uri="{9D8B030D-6E8A-4147-A177-3AD203B41FA5}">
                      <a16:colId xmlns:a16="http://schemas.microsoft.com/office/drawing/2014/main" val="3211682561"/>
                    </a:ext>
                  </a:extLst>
                </a:gridCol>
                <a:gridCol w="1232733">
                  <a:extLst>
                    <a:ext uri="{9D8B030D-6E8A-4147-A177-3AD203B41FA5}">
                      <a16:colId xmlns:a16="http://schemas.microsoft.com/office/drawing/2014/main" val="3369923086"/>
                    </a:ext>
                  </a:extLst>
                </a:gridCol>
              </a:tblGrid>
              <a:tr h="828289"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auf einer Kläranlage gewesen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350" kern="1200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  <a:ea typeface="+mn-ea"/>
                          <a:cs typeface="+mn-cs"/>
                        </a:rPr>
                        <a:t>eine (Ab-) Wasserprobe genommen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Praktikum o. Arbeitserfahrung im Ausland gemacht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350" kern="1200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  <a:ea typeface="+mn-ea"/>
                          <a:cs typeface="+mn-cs"/>
                        </a:rPr>
                        <a:t>36 Jahre alt oder jünger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in Niedersachsen geboren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0497048"/>
                  </a:ext>
                </a:extLst>
              </a:tr>
              <a:tr h="819440"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Durch eine Klausur/ Prüfung gefallen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einen Kanaldeckel geöffnet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durch ein Mikroskop geschaut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an einem DWA Stammtisch teilgenommen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mit einer Genehmigungs-behörde Kontakt gehabt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220268"/>
                  </a:ext>
                </a:extLst>
              </a:tr>
              <a:tr h="81944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in einem Wasserwerk gewesen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ysClr val="windowText" lastClr="000000"/>
                        </a:solidFill>
                        <a:latin typeface="Bahnschrift SemiLight SemiConde" panose="020B0502040204020203" pitchFamily="34" charset="0"/>
                      </a:endParaRPr>
                    </a:p>
                    <a:p>
                      <a:pPr algn="ctr"/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DWA Mitglied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dirty="0">
                        <a:solidFill>
                          <a:sysClr val="windowText" lastClr="000000"/>
                        </a:solidFill>
                        <a:latin typeface="Bahnschrift SemiLight SemiConde" panose="020B0502040204020203" pitchFamily="34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studiert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ein Kanalbefahrungs-video angeschaut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DWA Stand auf einer Messe besucht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4843557"/>
                  </a:ext>
                </a:extLst>
              </a:tr>
              <a:tr h="819440"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Heutiger Anreiseweg &gt;30 km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Schon in einer KA/KW</a:t>
                      </a:r>
                    </a:p>
                    <a:p>
                      <a:pPr algn="ctr"/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geblättert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ysClr val="windowText" lastClr="000000"/>
                        </a:solidFill>
                        <a:latin typeface="Bahnschrift SemiLight SemiConde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Quereinsteiger im (Ab)wasser-/ Abfallbereich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eine Ausbildung gemacht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4742316"/>
                  </a:ext>
                </a:extLst>
              </a:tr>
              <a:tr h="819440">
                <a:tc>
                  <a:txBody>
                    <a:bodyPr/>
                    <a:lstStyle/>
                    <a:p>
                      <a:pPr algn="ctr"/>
                      <a:r>
                        <a:rPr lang="de-DE" dirty="0" err="1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Saprobienindex</a:t>
                      </a:r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 bestimmt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err="1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abwassertech</a:t>
                      </a:r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. Bauwerk dimensioniert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kein DWA Mitglied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in Braunschweig studiert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auf einer Baustelle gewesen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3682518"/>
                  </a:ext>
                </a:extLst>
              </a:tr>
            </a:tbl>
          </a:graphicData>
        </a:graphic>
      </p:graphicFrame>
      <p:graphicFrame>
        <p:nvGraphicFramePr>
          <p:cNvPr id="5" name="Tabelle 4">
            <a:extLst>
              <a:ext uri="{FF2B5EF4-FFF2-40B4-BE49-F238E27FC236}">
                <a16:creationId xmlns:a16="http://schemas.microsoft.com/office/drawing/2014/main" id="{32E7A67C-13E1-4A3B-A0FB-0B95F1D364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9001307"/>
              </p:ext>
            </p:extLst>
          </p:nvPr>
        </p:nvGraphicFramePr>
        <p:xfrm>
          <a:off x="437550" y="5400675"/>
          <a:ext cx="6163664" cy="4329321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300188">
                  <a:extLst>
                    <a:ext uri="{9D8B030D-6E8A-4147-A177-3AD203B41FA5}">
                      <a16:colId xmlns:a16="http://schemas.microsoft.com/office/drawing/2014/main" val="2979310679"/>
                    </a:ext>
                  </a:extLst>
                </a:gridCol>
                <a:gridCol w="1215869">
                  <a:extLst>
                    <a:ext uri="{9D8B030D-6E8A-4147-A177-3AD203B41FA5}">
                      <a16:colId xmlns:a16="http://schemas.microsoft.com/office/drawing/2014/main" val="1056753381"/>
                    </a:ext>
                  </a:extLst>
                </a:gridCol>
                <a:gridCol w="1215869">
                  <a:extLst>
                    <a:ext uri="{9D8B030D-6E8A-4147-A177-3AD203B41FA5}">
                      <a16:colId xmlns:a16="http://schemas.microsoft.com/office/drawing/2014/main" val="3269595078"/>
                    </a:ext>
                  </a:extLst>
                </a:gridCol>
                <a:gridCol w="1215869">
                  <a:extLst>
                    <a:ext uri="{9D8B030D-6E8A-4147-A177-3AD203B41FA5}">
                      <a16:colId xmlns:a16="http://schemas.microsoft.com/office/drawing/2014/main" val="3211682561"/>
                    </a:ext>
                  </a:extLst>
                </a:gridCol>
                <a:gridCol w="1215869">
                  <a:extLst>
                    <a:ext uri="{9D8B030D-6E8A-4147-A177-3AD203B41FA5}">
                      <a16:colId xmlns:a16="http://schemas.microsoft.com/office/drawing/2014/main" val="3369923086"/>
                    </a:ext>
                  </a:extLst>
                </a:gridCol>
              </a:tblGrid>
              <a:tr h="778917">
                <a:tc>
                  <a:txBody>
                    <a:bodyPr/>
                    <a:lstStyle/>
                    <a:p>
                      <a:pPr algn="ctr"/>
                      <a:r>
                        <a:rPr lang="de-DE" sz="1350" kern="1200" dirty="0" err="1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  <a:ea typeface="+mn-ea"/>
                          <a:cs typeface="+mn-cs"/>
                        </a:rPr>
                        <a:t>Saprobienindex</a:t>
                      </a:r>
                      <a:r>
                        <a:rPr lang="de-DE" sz="1350" kern="1200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  <a:ea typeface="+mn-ea"/>
                          <a:cs typeface="+mn-cs"/>
                        </a:rPr>
                        <a:t> bestimmt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kern="1200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  <a:ea typeface="+mn-ea"/>
                          <a:cs typeface="+mn-cs"/>
                        </a:rPr>
                        <a:t>Durch eine Klausur/ Prüfung gefallen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350" kern="1200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  <a:ea typeface="+mn-ea"/>
                          <a:cs typeface="+mn-cs"/>
                        </a:rPr>
                        <a:t>Heutiger Anreiseweg &gt;30 km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in Braunschweig studiert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auf einer Baustelle gewesen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0497048"/>
                  </a:ext>
                </a:extLst>
              </a:tr>
              <a:tr h="778917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mit einer Genehmigungs-behörde Kontakt gehabt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kein DWA Mitglied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err="1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abwassertech</a:t>
                      </a:r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. Bauwerk dimensioniert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Schon in einer KA/KW</a:t>
                      </a:r>
                    </a:p>
                    <a:p>
                      <a:pPr algn="ctr"/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geblättert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in einem Wasserwerk gewesen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220268"/>
                  </a:ext>
                </a:extLst>
              </a:tr>
              <a:tr h="846448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>
                        <a:solidFill>
                          <a:sysClr val="windowText" lastClr="000000"/>
                        </a:solidFill>
                        <a:latin typeface="Bahnschrift SemiLight SemiConde" panose="020B0502040204020203" pitchFamily="34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studiert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DWA Stand auf einer Messe besucht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ein Kanalbefahrungs-video angeschaut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dirty="0">
                        <a:solidFill>
                          <a:sysClr val="windowText" lastClr="000000"/>
                        </a:solidFill>
                        <a:latin typeface="Bahnschrift SemiLight SemiConde" panose="020B0502040204020203" pitchFamily="34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DWA Mitglied</a:t>
                      </a:r>
                    </a:p>
                    <a:p>
                      <a:pPr algn="ctr"/>
                      <a:endParaRPr lang="de-DE" sz="1350" kern="1200" dirty="0">
                        <a:solidFill>
                          <a:sysClr val="windowText" lastClr="000000"/>
                        </a:solidFill>
                        <a:latin typeface="Bahnschrift SemiLight SemiConde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einen Kanaldeckel geöffnet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4843557"/>
                  </a:ext>
                </a:extLst>
              </a:tr>
              <a:tr h="940498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auf einer Kläranlage gewesen</a:t>
                      </a:r>
                    </a:p>
                    <a:p>
                      <a:pPr algn="ctr"/>
                      <a:endParaRPr lang="de-DE" sz="1350" kern="1200" dirty="0">
                        <a:solidFill>
                          <a:sysClr val="windowText" lastClr="000000"/>
                        </a:solidFill>
                        <a:latin typeface="Bahnschrift SemiLight SemiConde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350" kern="1200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  <a:ea typeface="+mn-ea"/>
                          <a:cs typeface="+mn-cs"/>
                        </a:rPr>
                        <a:t>eine (Ab-) Wasserprobe genommen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Quereinsteiger im (Ab)wasser-/ Abfallbereich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an einem DWA Stammtisch teilgenommen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durch ein Mikroskop geschaut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4742316"/>
                  </a:ext>
                </a:extLst>
              </a:tr>
              <a:tr h="940498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Praktikum o. Arbeitserfahrung im Ausland gemacht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eine Ausbildung gemacht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350" kern="1200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  <a:ea typeface="+mn-ea"/>
                          <a:cs typeface="+mn-cs"/>
                        </a:rPr>
                        <a:t>36 Jahre alt oder jünger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in Niedersachsen geboren</a:t>
                      </a:r>
                    </a:p>
                    <a:p>
                      <a:pPr algn="ctr"/>
                      <a:endParaRPr lang="de-DE" sz="1350" kern="1200" dirty="0">
                        <a:solidFill>
                          <a:sysClr val="windowText" lastClr="000000"/>
                        </a:solidFill>
                        <a:latin typeface="Bahnschrift SemiLight SemiConde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dirty="0">
                        <a:solidFill>
                          <a:sysClr val="windowText" lastClr="000000"/>
                        </a:solidFill>
                        <a:latin typeface="Bahnschrift SemiLight SemiConde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3682518"/>
                  </a:ext>
                </a:extLst>
              </a:tr>
            </a:tbl>
          </a:graphicData>
        </a:graphic>
      </p:graphicFrame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8A0644D4-D798-40E2-9DE2-20BBEAEEF03D}"/>
              </a:ext>
            </a:extLst>
          </p:cNvPr>
          <p:cNvCxnSpPr/>
          <p:nvPr/>
        </p:nvCxnSpPr>
        <p:spPr>
          <a:xfrm>
            <a:off x="0" y="4953000"/>
            <a:ext cx="6858000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Grafik 8">
            <a:extLst>
              <a:ext uri="{FF2B5EF4-FFF2-40B4-BE49-F238E27FC236}">
                <a16:creationId xmlns:a16="http://schemas.microsoft.com/office/drawing/2014/main" id="{056FF7D4-B821-465E-8720-A69DFB84AD8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75" t="20100" r="12315" b="25405"/>
          <a:stretch/>
        </p:blipFill>
        <p:spPr bwMode="auto">
          <a:xfrm>
            <a:off x="5373981" y="4943262"/>
            <a:ext cx="1123535" cy="57632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BADC99BD-4713-4A73-BAAE-0148377F5DF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75" t="20100" r="12315" b="25405"/>
          <a:stretch/>
        </p:blipFill>
        <p:spPr bwMode="auto">
          <a:xfrm>
            <a:off x="5373981" y="46887"/>
            <a:ext cx="1123535" cy="57632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2" name="Textfeld 11">
            <a:extLst>
              <a:ext uri="{FF2B5EF4-FFF2-40B4-BE49-F238E27FC236}">
                <a16:creationId xmlns:a16="http://schemas.microsoft.com/office/drawing/2014/main" id="{B3BE0203-40CF-4D25-B649-9CA624CB0095}"/>
              </a:ext>
            </a:extLst>
          </p:cNvPr>
          <p:cNvSpPr txBox="1"/>
          <p:nvPr/>
        </p:nvSpPr>
        <p:spPr>
          <a:xfrm>
            <a:off x="2321902" y="5020005"/>
            <a:ext cx="343339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000" b="1" dirty="0">
                <a:solidFill>
                  <a:srgbClr val="007DC5"/>
                </a:solidFill>
                <a:effectLst/>
                <a:latin typeface="DIN"/>
                <a:ea typeface="Calibri" panose="020F0502020204030204" pitchFamily="34" charset="0"/>
                <a:cs typeface="Times New Roman" panose="02020603050405020304" pitchFamily="18" charset="0"/>
              </a:rPr>
              <a:t>Junge DWA </a:t>
            </a:r>
            <a:r>
              <a:rPr lang="de-DE" sz="2000" b="1" dirty="0">
                <a:solidFill>
                  <a:srgbClr val="007DC5"/>
                </a:solidFill>
                <a:latin typeface="DIN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de-DE" sz="2000" b="1" dirty="0">
                <a:solidFill>
                  <a:srgbClr val="007DC5"/>
                </a:solidFill>
                <a:effectLst/>
                <a:latin typeface="DIN"/>
                <a:ea typeface="Calibri" panose="020F0502020204030204" pitchFamily="34" charset="0"/>
                <a:cs typeface="Times New Roman" panose="02020603050405020304" pitchFamily="18" charset="0"/>
              </a:rPr>
              <a:t>ingo </a:t>
            </a:r>
            <a:endParaRPr lang="de-DE" sz="2000" dirty="0"/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BE7B49BF-8661-4C2D-845E-9A130C67AEE5}"/>
              </a:ext>
            </a:extLst>
          </p:cNvPr>
          <p:cNvSpPr txBox="1"/>
          <p:nvPr/>
        </p:nvSpPr>
        <p:spPr>
          <a:xfrm>
            <a:off x="2321902" y="125257"/>
            <a:ext cx="343339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000" b="1" dirty="0">
                <a:solidFill>
                  <a:srgbClr val="007DC5"/>
                </a:solidFill>
                <a:effectLst/>
                <a:latin typeface="DIN"/>
                <a:ea typeface="Calibri" panose="020F0502020204030204" pitchFamily="34" charset="0"/>
                <a:cs typeface="Times New Roman" panose="02020603050405020304" pitchFamily="18" charset="0"/>
              </a:rPr>
              <a:t>Junge DWA Bingo </a:t>
            </a:r>
            <a:endParaRPr lang="de-DE" sz="2000" dirty="0"/>
          </a:p>
        </p:txBody>
      </p:sp>
      <p:pic>
        <p:nvPicPr>
          <p:cNvPr id="19" name="Grafik 18">
            <a:extLst>
              <a:ext uri="{FF2B5EF4-FFF2-40B4-BE49-F238E27FC236}">
                <a16:creationId xmlns:a16="http://schemas.microsoft.com/office/drawing/2014/main" id="{097B004E-BBC4-414E-9D0E-E31808B4FCF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75" t="20100" r="12315" b="25405"/>
          <a:stretch/>
        </p:blipFill>
        <p:spPr bwMode="auto">
          <a:xfrm>
            <a:off x="2937570" y="3127126"/>
            <a:ext cx="1136990" cy="58322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Grafik 19">
            <a:extLst>
              <a:ext uri="{FF2B5EF4-FFF2-40B4-BE49-F238E27FC236}">
                <a16:creationId xmlns:a16="http://schemas.microsoft.com/office/drawing/2014/main" id="{4E7774A0-79D7-4C62-AA0C-68A30FCADAE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75" t="20100" r="12315" b="25405"/>
          <a:stretch/>
        </p:blipFill>
        <p:spPr bwMode="auto">
          <a:xfrm>
            <a:off x="5386507" y="8873595"/>
            <a:ext cx="1136990" cy="58322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8085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4">
            <a:extLst>
              <a:ext uri="{FF2B5EF4-FFF2-40B4-BE49-F238E27FC236}">
                <a16:creationId xmlns:a16="http://schemas.microsoft.com/office/drawing/2014/main" id="{9EEE48B1-11DA-4476-9ABA-1EB70BE563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8860050"/>
              </p:ext>
            </p:extLst>
          </p:nvPr>
        </p:nvGraphicFramePr>
        <p:xfrm>
          <a:off x="437550" y="603736"/>
          <a:ext cx="6163665" cy="4208049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232733">
                  <a:extLst>
                    <a:ext uri="{9D8B030D-6E8A-4147-A177-3AD203B41FA5}">
                      <a16:colId xmlns:a16="http://schemas.microsoft.com/office/drawing/2014/main" val="2979310679"/>
                    </a:ext>
                  </a:extLst>
                </a:gridCol>
                <a:gridCol w="1232733">
                  <a:extLst>
                    <a:ext uri="{9D8B030D-6E8A-4147-A177-3AD203B41FA5}">
                      <a16:colId xmlns:a16="http://schemas.microsoft.com/office/drawing/2014/main" val="1056753381"/>
                    </a:ext>
                  </a:extLst>
                </a:gridCol>
                <a:gridCol w="1232733">
                  <a:extLst>
                    <a:ext uri="{9D8B030D-6E8A-4147-A177-3AD203B41FA5}">
                      <a16:colId xmlns:a16="http://schemas.microsoft.com/office/drawing/2014/main" val="3269595078"/>
                    </a:ext>
                  </a:extLst>
                </a:gridCol>
                <a:gridCol w="1232733">
                  <a:extLst>
                    <a:ext uri="{9D8B030D-6E8A-4147-A177-3AD203B41FA5}">
                      <a16:colId xmlns:a16="http://schemas.microsoft.com/office/drawing/2014/main" val="3211682561"/>
                    </a:ext>
                  </a:extLst>
                </a:gridCol>
                <a:gridCol w="1232733">
                  <a:extLst>
                    <a:ext uri="{9D8B030D-6E8A-4147-A177-3AD203B41FA5}">
                      <a16:colId xmlns:a16="http://schemas.microsoft.com/office/drawing/2014/main" val="3369923086"/>
                    </a:ext>
                  </a:extLst>
                </a:gridCol>
              </a:tblGrid>
              <a:tr h="828289"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auf einer Kläranlage gewesen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350" kern="1200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  <a:ea typeface="+mn-ea"/>
                          <a:cs typeface="+mn-cs"/>
                        </a:rPr>
                        <a:t>eine (Ab-) Wasserprobe genommen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Praktikum o. Arbeitserfahrung im Ausland gemacht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350" kern="1200" dirty="0">
                        <a:solidFill>
                          <a:sysClr val="windowText" lastClr="000000"/>
                        </a:solidFill>
                        <a:latin typeface="Bahnschrift SemiLight SemiConde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in Niedersachsen geboren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0497048"/>
                  </a:ext>
                </a:extLst>
              </a:tr>
              <a:tr h="819440"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Durch eine Klausur/ Prüfung gefallen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einen Kanaldeckel geöffnet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durch ein Mikroskop geschaut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an einem DWA Stammtisch teilgenommen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mit einer Genehmigungs-behörde Kontakt gehabt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220268"/>
                  </a:ext>
                </a:extLst>
              </a:tr>
              <a:tr h="81944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in einem Wasserwerk gewesen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ysClr val="windowText" lastClr="000000"/>
                        </a:solidFill>
                        <a:latin typeface="Bahnschrift SemiLight SemiConde" panose="020B0502040204020203" pitchFamily="34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studiert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dirty="0">
                        <a:solidFill>
                          <a:sysClr val="windowText" lastClr="000000"/>
                        </a:solidFill>
                        <a:latin typeface="Bahnschrift SemiLight SemiConde" panose="020B0502040204020203" pitchFamily="34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DWA Mitglied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dirty="0">
                        <a:solidFill>
                          <a:sysClr val="windowText" lastClr="000000"/>
                        </a:solidFill>
                        <a:latin typeface="Bahnschrift SemiLight SemiConde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ein Kanalbefahrungs-video angeschaut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DWA Stand auf einer Messe besucht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4843557"/>
                  </a:ext>
                </a:extLst>
              </a:tr>
              <a:tr h="819440"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Heutiger Anreiseweg &gt;30 km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err="1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Saprobienindex</a:t>
                      </a:r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 bestimmt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350" kern="1200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  <a:ea typeface="+mn-ea"/>
                          <a:cs typeface="+mn-cs"/>
                        </a:rPr>
                        <a:t>36 Jahre alt oder jünger</a:t>
                      </a:r>
                    </a:p>
                    <a:p>
                      <a:pPr algn="ctr"/>
                      <a:endParaRPr lang="de-DE" dirty="0">
                        <a:solidFill>
                          <a:sysClr val="windowText" lastClr="000000"/>
                        </a:solidFill>
                        <a:latin typeface="Bahnschrift SemiLight SemiConde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Quereinsteiger im (Ab)wasser-/ Abfallbereich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in Braunschweig studiert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4742316"/>
                  </a:ext>
                </a:extLst>
              </a:tr>
              <a:tr h="819440"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Schon in einer KA/KW</a:t>
                      </a:r>
                    </a:p>
                    <a:p>
                      <a:pPr algn="ctr"/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geblättert </a:t>
                      </a:r>
                    </a:p>
                    <a:p>
                      <a:pPr algn="ctr"/>
                      <a:endParaRPr lang="de-DE" dirty="0">
                        <a:solidFill>
                          <a:sysClr val="windowText" lastClr="000000"/>
                        </a:solidFill>
                        <a:latin typeface="Bahnschrift SemiLight SemiConde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err="1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abwassertech</a:t>
                      </a:r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. Bauwerk dimensioniert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eine Ausbildung gemacht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kein DWA Mitglied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auf einer Baustelle gewesen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3682518"/>
                  </a:ext>
                </a:extLst>
              </a:tr>
            </a:tbl>
          </a:graphicData>
        </a:graphic>
      </p:graphicFrame>
      <p:graphicFrame>
        <p:nvGraphicFramePr>
          <p:cNvPr id="5" name="Tabelle 4">
            <a:extLst>
              <a:ext uri="{FF2B5EF4-FFF2-40B4-BE49-F238E27FC236}">
                <a16:creationId xmlns:a16="http://schemas.microsoft.com/office/drawing/2014/main" id="{32E7A67C-13E1-4A3B-A0FB-0B95F1D364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5264706"/>
              </p:ext>
            </p:extLst>
          </p:nvPr>
        </p:nvGraphicFramePr>
        <p:xfrm>
          <a:off x="437550" y="5398276"/>
          <a:ext cx="6163664" cy="4285278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300188">
                  <a:extLst>
                    <a:ext uri="{9D8B030D-6E8A-4147-A177-3AD203B41FA5}">
                      <a16:colId xmlns:a16="http://schemas.microsoft.com/office/drawing/2014/main" val="2979310679"/>
                    </a:ext>
                  </a:extLst>
                </a:gridCol>
                <a:gridCol w="1215869">
                  <a:extLst>
                    <a:ext uri="{9D8B030D-6E8A-4147-A177-3AD203B41FA5}">
                      <a16:colId xmlns:a16="http://schemas.microsoft.com/office/drawing/2014/main" val="1056753381"/>
                    </a:ext>
                  </a:extLst>
                </a:gridCol>
                <a:gridCol w="1215869">
                  <a:extLst>
                    <a:ext uri="{9D8B030D-6E8A-4147-A177-3AD203B41FA5}">
                      <a16:colId xmlns:a16="http://schemas.microsoft.com/office/drawing/2014/main" val="3269595078"/>
                    </a:ext>
                  </a:extLst>
                </a:gridCol>
                <a:gridCol w="1215869">
                  <a:extLst>
                    <a:ext uri="{9D8B030D-6E8A-4147-A177-3AD203B41FA5}">
                      <a16:colId xmlns:a16="http://schemas.microsoft.com/office/drawing/2014/main" val="3211682561"/>
                    </a:ext>
                  </a:extLst>
                </a:gridCol>
                <a:gridCol w="1215869">
                  <a:extLst>
                    <a:ext uri="{9D8B030D-6E8A-4147-A177-3AD203B41FA5}">
                      <a16:colId xmlns:a16="http://schemas.microsoft.com/office/drawing/2014/main" val="3369923086"/>
                    </a:ext>
                  </a:extLst>
                </a:gridCol>
              </a:tblGrid>
              <a:tr h="778917">
                <a:tc>
                  <a:txBody>
                    <a:bodyPr/>
                    <a:lstStyle/>
                    <a:p>
                      <a:pPr algn="ctr"/>
                      <a:r>
                        <a:rPr lang="de-DE" sz="1350" kern="1200" dirty="0" err="1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  <a:ea typeface="+mn-ea"/>
                          <a:cs typeface="+mn-cs"/>
                        </a:rPr>
                        <a:t>Saprobienindex</a:t>
                      </a:r>
                      <a:r>
                        <a:rPr lang="de-DE" sz="1350" kern="1200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  <a:ea typeface="+mn-ea"/>
                          <a:cs typeface="+mn-cs"/>
                        </a:rPr>
                        <a:t> bestimmt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kern="1200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  <a:ea typeface="+mn-ea"/>
                          <a:cs typeface="+mn-cs"/>
                        </a:rPr>
                        <a:t>Durch eine Klausur/ Prüfung gefallen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350" kern="1200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  <a:ea typeface="+mn-ea"/>
                          <a:cs typeface="+mn-cs"/>
                        </a:rPr>
                        <a:t>Heutiger Anreiseweg &gt;30 km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in Braunschweig studiert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auf einer Baustelle gewesen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0497048"/>
                  </a:ext>
                </a:extLst>
              </a:tr>
              <a:tr h="778917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dirty="0">
                        <a:solidFill>
                          <a:sysClr val="windowText" lastClr="000000"/>
                        </a:solidFill>
                        <a:latin typeface="Bahnschrift SemiLight SemiConde" panose="020B0502040204020203" pitchFamily="34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DWA Mitglied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kein DWA Mitglied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err="1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abwassertech</a:t>
                      </a:r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. Bauwerk dimensioniert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Schon in einer KA/KW</a:t>
                      </a:r>
                    </a:p>
                    <a:p>
                      <a:pPr algn="ctr"/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geblättert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in Niedersachsen geboren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220268"/>
                  </a:ext>
                </a:extLst>
              </a:tr>
              <a:tr h="846448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>
                        <a:solidFill>
                          <a:sysClr val="windowText" lastClr="000000"/>
                        </a:solidFill>
                        <a:latin typeface="Bahnschrift SemiLight SemiConde" panose="020B0502040204020203" pitchFamily="34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studiert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DWA Stand auf einer Messe besucht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ein Kanalbefahrungs-video angeschaut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dirty="0">
                        <a:solidFill>
                          <a:sysClr val="windowText" lastClr="000000"/>
                        </a:solidFill>
                        <a:latin typeface="Bahnschrift SemiLight SemiConde" panose="020B0502040204020203" pitchFamily="34" charset="0"/>
                      </a:endParaRPr>
                    </a:p>
                    <a:p>
                      <a:pPr algn="ctr"/>
                      <a:endParaRPr lang="de-DE" sz="1350" kern="1200" dirty="0">
                        <a:solidFill>
                          <a:sysClr val="windowText" lastClr="000000"/>
                        </a:solidFill>
                        <a:latin typeface="Bahnschrift SemiLight SemiConde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einen Kanaldeckel geöffnet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4843557"/>
                  </a:ext>
                </a:extLst>
              </a:tr>
              <a:tr h="940498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auf einer Kläranlage gewesen</a:t>
                      </a:r>
                    </a:p>
                    <a:p>
                      <a:pPr algn="ctr"/>
                      <a:endParaRPr lang="de-DE" sz="1350" kern="1200" dirty="0">
                        <a:solidFill>
                          <a:sysClr val="windowText" lastClr="000000"/>
                        </a:solidFill>
                        <a:latin typeface="Bahnschrift SemiLight SemiConde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350" kern="1200" dirty="0">
                        <a:solidFill>
                          <a:sysClr val="windowText" lastClr="000000"/>
                        </a:solidFill>
                        <a:latin typeface="Bahnschrift SemiLight SemiConde" panose="020B0502040204020203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350" kern="1200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  <a:ea typeface="+mn-ea"/>
                          <a:cs typeface="+mn-cs"/>
                        </a:rPr>
                        <a:t>36 Jahre alt oder jünger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350" kern="1200" dirty="0">
                        <a:solidFill>
                          <a:sysClr val="windowText" lastClr="000000"/>
                        </a:solidFill>
                        <a:latin typeface="Bahnschrift SemiLight SemiConde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Quereinsteiger im (Ab)wasser-/ Abfallbereich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an einem DWA Stammtisch teilgenommen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durch ein Mikroskop geschaut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4742316"/>
                  </a:ext>
                </a:extLst>
              </a:tr>
              <a:tr h="940498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Praktikum o. Arbeitserfahrung im Ausland gemacht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eine Ausbildung gemacht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350" kern="1200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  <a:ea typeface="+mn-ea"/>
                          <a:cs typeface="+mn-cs"/>
                        </a:rPr>
                        <a:t>eine (Ab-) Wasserprobe genommen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350" kern="1200" dirty="0">
                        <a:solidFill>
                          <a:sysClr val="windowText" lastClr="000000"/>
                        </a:solidFill>
                        <a:latin typeface="Bahnschrift SemiLight SemiConde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in einem Wasserwerk gewesen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dirty="0">
                        <a:solidFill>
                          <a:sysClr val="windowText" lastClr="000000"/>
                        </a:solidFill>
                        <a:latin typeface="Bahnschrift SemiLight SemiConde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mit einer Genehmigungs-behörde Kontakt gehabt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3682518"/>
                  </a:ext>
                </a:extLst>
              </a:tr>
            </a:tbl>
          </a:graphicData>
        </a:graphic>
      </p:graphicFrame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8A0644D4-D798-40E2-9DE2-20BBEAEEF03D}"/>
              </a:ext>
            </a:extLst>
          </p:cNvPr>
          <p:cNvCxnSpPr/>
          <p:nvPr/>
        </p:nvCxnSpPr>
        <p:spPr>
          <a:xfrm>
            <a:off x="0" y="4953000"/>
            <a:ext cx="6858000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Grafik 8">
            <a:extLst>
              <a:ext uri="{FF2B5EF4-FFF2-40B4-BE49-F238E27FC236}">
                <a16:creationId xmlns:a16="http://schemas.microsoft.com/office/drawing/2014/main" id="{056FF7D4-B821-465E-8720-A69DFB84AD8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75" t="20100" r="12315" b="25405"/>
          <a:stretch/>
        </p:blipFill>
        <p:spPr bwMode="auto">
          <a:xfrm>
            <a:off x="5373981" y="4943262"/>
            <a:ext cx="1123535" cy="57632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BADC99BD-4713-4A73-BAAE-0148377F5DF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75" t="20100" r="12315" b="25405"/>
          <a:stretch/>
        </p:blipFill>
        <p:spPr bwMode="auto">
          <a:xfrm>
            <a:off x="5373981" y="46887"/>
            <a:ext cx="1123535" cy="57632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2" name="Textfeld 11">
            <a:extLst>
              <a:ext uri="{FF2B5EF4-FFF2-40B4-BE49-F238E27FC236}">
                <a16:creationId xmlns:a16="http://schemas.microsoft.com/office/drawing/2014/main" id="{B3BE0203-40CF-4D25-B649-9CA624CB0095}"/>
              </a:ext>
            </a:extLst>
          </p:cNvPr>
          <p:cNvSpPr txBox="1"/>
          <p:nvPr/>
        </p:nvSpPr>
        <p:spPr>
          <a:xfrm>
            <a:off x="2321902" y="5020005"/>
            <a:ext cx="343339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000" b="1" dirty="0">
                <a:solidFill>
                  <a:srgbClr val="007DC5"/>
                </a:solidFill>
                <a:effectLst/>
                <a:latin typeface="DIN"/>
                <a:ea typeface="Calibri" panose="020F0502020204030204" pitchFamily="34" charset="0"/>
                <a:cs typeface="Times New Roman" panose="02020603050405020304" pitchFamily="18" charset="0"/>
              </a:rPr>
              <a:t>Junge DWA </a:t>
            </a:r>
            <a:r>
              <a:rPr lang="de-DE" sz="2000" b="1" dirty="0">
                <a:solidFill>
                  <a:srgbClr val="007DC5"/>
                </a:solidFill>
                <a:latin typeface="DIN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de-DE" sz="2000" b="1" dirty="0">
                <a:solidFill>
                  <a:srgbClr val="007DC5"/>
                </a:solidFill>
                <a:effectLst/>
                <a:latin typeface="DIN"/>
                <a:ea typeface="Calibri" panose="020F0502020204030204" pitchFamily="34" charset="0"/>
                <a:cs typeface="Times New Roman" panose="02020603050405020304" pitchFamily="18" charset="0"/>
              </a:rPr>
              <a:t>ingo </a:t>
            </a:r>
            <a:endParaRPr lang="de-DE" sz="2000" dirty="0"/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BE7B49BF-8661-4C2D-845E-9A130C67AEE5}"/>
              </a:ext>
            </a:extLst>
          </p:cNvPr>
          <p:cNvSpPr txBox="1"/>
          <p:nvPr/>
        </p:nvSpPr>
        <p:spPr>
          <a:xfrm>
            <a:off x="2321902" y="125257"/>
            <a:ext cx="343339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000" b="1" dirty="0">
                <a:solidFill>
                  <a:srgbClr val="007DC5"/>
                </a:solidFill>
                <a:effectLst/>
                <a:latin typeface="DIN"/>
                <a:ea typeface="Calibri" panose="020F0502020204030204" pitchFamily="34" charset="0"/>
                <a:cs typeface="Times New Roman" panose="02020603050405020304" pitchFamily="18" charset="0"/>
              </a:rPr>
              <a:t>Junge DWA Bingo </a:t>
            </a:r>
            <a:endParaRPr lang="de-DE" sz="2000" dirty="0"/>
          </a:p>
        </p:txBody>
      </p:sp>
      <p:pic>
        <p:nvPicPr>
          <p:cNvPr id="19" name="Grafik 18">
            <a:extLst>
              <a:ext uri="{FF2B5EF4-FFF2-40B4-BE49-F238E27FC236}">
                <a16:creationId xmlns:a16="http://schemas.microsoft.com/office/drawing/2014/main" id="{097B004E-BBC4-414E-9D0E-E31808B4FCF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75" t="20100" r="12315" b="25405"/>
          <a:stretch/>
        </p:blipFill>
        <p:spPr bwMode="auto">
          <a:xfrm>
            <a:off x="4236991" y="756566"/>
            <a:ext cx="1136990" cy="58322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B358F5BC-7A31-4D87-8BE8-EA50FD9F290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75" t="20100" r="12315" b="25405"/>
          <a:stretch/>
        </p:blipFill>
        <p:spPr bwMode="auto">
          <a:xfrm>
            <a:off x="4236991" y="7068079"/>
            <a:ext cx="1136990" cy="58322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843880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4">
            <a:extLst>
              <a:ext uri="{FF2B5EF4-FFF2-40B4-BE49-F238E27FC236}">
                <a16:creationId xmlns:a16="http://schemas.microsoft.com/office/drawing/2014/main" id="{9EEE48B1-11DA-4476-9ABA-1EB70BE563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2815470"/>
              </p:ext>
            </p:extLst>
          </p:nvPr>
        </p:nvGraphicFramePr>
        <p:xfrm>
          <a:off x="437550" y="603736"/>
          <a:ext cx="6163665" cy="4113089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232733">
                  <a:extLst>
                    <a:ext uri="{9D8B030D-6E8A-4147-A177-3AD203B41FA5}">
                      <a16:colId xmlns:a16="http://schemas.microsoft.com/office/drawing/2014/main" val="2979310679"/>
                    </a:ext>
                  </a:extLst>
                </a:gridCol>
                <a:gridCol w="1232733">
                  <a:extLst>
                    <a:ext uri="{9D8B030D-6E8A-4147-A177-3AD203B41FA5}">
                      <a16:colId xmlns:a16="http://schemas.microsoft.com/office/drawing/2014/main" val="1056753381"/>
                    </a:ext>
                  </a:extLst>
                </a:gridCol>
                <a:gridCol w="1232733">
                  <a:extLst>
                    <a:ext uri="{9D8B030D-6E8A-4147-A177-3AD203B41FA5}">
                      <a16:colId xmlns:a16="http://schemas.microsoft.com/office/drawing/2014/main" val="3269595078"/>
                    </a:ext>
                  </a:extLst>
                </a:gridCol>
                <a:gridCol w="1232733">
                  <a:extLst>
                    <a:ext uri="{9D8B030D-6E8A-4147-A177-3AD203B41FA5}">
                      <a16:colId xmlns:a16="http://schemas.microsoft.com/office/drawing/2014/main" val="3211682561"/>
                    </a:ext>
                  </a:extLst>
                </a:gridCol>
                <a:gridCol w="1232733">
                  <a:extLst>
                    <a:ext uri="{9D8B030D-6E8A-4147-A177-3AD203B41FA5}">
                      <a16:colId xmlns:a16="http://schemas.microsoft.com/office/drawing/2014/main" val="3369923086"/>
                    </a:ext>
                  </a:extLst>
                </a:gridCol>
              </a:tblGrid>
              <a:tr h="828289"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ysClr val="windowText" lastClr="000000"/>
                        </a:solidFill>
                        <a:latin typeface="Bahnschrift SemiLight SemiConde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350" kern="1200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  <a:ea typeface="+mn-ea"/>
                          <a:cs typeface="+mn-cs"/>
                        </a:rPr>
                        <a:t>eine (Ab-) Wasserprobe genommen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Praktikum o. Arbeitserfahrung im Ausland gemacht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350" kern="1200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  <a:ea typeface="+mn-ea"/>
                          <a:cs typeface="+mn-cs"/>
                        </a:rPr>
                        <a:t>36 Jahre alt oder jünger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eine Ausbildung gemacht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0497048"/>
                  </a:ext>
                </a:extLst>
              </a:tr>
              <a:tr h="81944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dirty="0">
                        <a:solidFill>
                          <a:sysClr val="windowText" lastClr="000000"/>
                        </a:solidFill>
                        <a:latin typeface="Bahnschrift SemiLight SemiConde" panose="020B0502040204020203" pitchFamily="34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DWA Mitglied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einen Kanaldeckel geöffnet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durch ein Mikroskop geschaut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an einem DWA Stammtisch teilgenommen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mit einer Genehmigungs-behörde Kontakt gehabt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220268"/>
                  </a:ext>
                </a:extLst>
              </a:tr>
              <a:tr h="81944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in einem Wasserwerk gewesen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Durch eine Klausur/ Prüfung gefallen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auf einer Kläranlage gewesen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ein Kanalbefahrungs-video angeschaut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DWA Stand auf einer Messe besucht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4843557"/>
                  </a:ext>
                </a:extLst>
              </a:tr>
              <a:tr h="819440"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Heutiger Anreiseweg &gt;30 km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Schon in einer KA/KW</a:t>
                      </a:r>
                    </a:p>
                    <a:p>
                      <a:pPr algn="ctr"/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geblättert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dirty="0">
                        <a:solidFill>
                          <a:sysClr val="windowText" lastClr="000000"/>
                        </a:solidFill>
                        <a:latin typeface="Bahnschrift SemiLight SemiConde" panose="020B0502040204020203" pitchFamily="34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studiert</a:t>
                      </a:r>
                    </a:p>
                    <a:p>
                      <a:pPr algn="ctr"/>
                      <a:endParaRPr lang="de-DE" dirty="0">
                        <a:solidFill>
                          <a:sysClr val="windowText" lastClr="000000"/>
                        </a:solidFill>
                        <a:latin typeface="Bahnschrift SemiLight SemiConde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Quereinsteiger im (Ab)wasser-/ Abfallbereich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in Niedersachsen geboren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4742316"/>
                  </a:ext>
                </a:extLst>
              </a:tr>
              <a:tr h="819440">
                <a:tc>
                  <a:txBody>
                    <a:bodyPr/>
                    <a:lstStyle/>
                    <a:p>
                      <a:pPr algn="ctr"/>
                      <a:r>
                        <a:rPr lang="de-DE" dirty="0" err="1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Saprobienindex</a:t>
                      </a:r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 bestimmt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err="1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abwassertech</a:t>
                      </a:r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. Bauwerk dimensioniert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kein DWA Mitglied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in Braunschweig studiert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auf einer Baustelle gewesen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3682518"/>
                  </a:ext>
                </a:extLst>
              </a:tr>
            </a:tbl>
          </a:graphicData>
        </a:graphic>
      </p:graphicFrame>
      <p:graphicFrame>
        <p:nvGraphicFramePr>
          <p:cNvPr id="5" name="Tabelle 4">
            <a:extLst>
              <a:ext uri="{FF2B5EF4-FFF2-40B4-BE49-F238E27FC236}">
                <a16:creationId xmlns:a16="http://schemas.microsoft.com/office/drawing/2014/main" id="{32E7A67C-13E1-4A3B-A0FB-0B95F1D364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6408534"/>
              </p:ext>
            </p:extLst>
          </p:nvPr>
        </p:nvGraphicFramePr>
        <p:xfrm>
          <a:off x="437550" y="5400675"/>
          <a:ext cx="6163664" cy="4285278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300188">
                  <a:extLst>
                    <a:ext uri="{9D8B030D-6E8A-4147-A177-3AD203B41FA5}">
                      <a16:colId xmlns:a16="http://schemas.microsoft.com/office/drawing/2014/main" val="2979310679"/>
                    </a:ext>
                  </a:extLst>
                </a:gridCol>
                <a:gridCol w="1215869">
                  <a:extLst>
                    <a:ext uri="{9D8B030D-6E8A-4147-A177-3AD203B41FA5}">
                      <a16:colId xmlns:a16="http://schemas.microsoft.com/office/drawing/2014/main" val="1056753381"/>
                    </a:ext>
                  </a:extLst>
                </a:gridCol>
                <a:gridCol w="1215869">
                  <a:extLst>
                    <a:ext uri="{9D8B030D-6E8A-4147-A177-3AD203B41FA5}">
                      <a16:colId xmlns:a16="http://schemas.microsoft.com/office/drawing/2014/main" val="3269595078"/>
                    </a:ext>
                  </a:extLst>
                </a:gridCol>
                <a:gridCol w="1215869">
                  <a:extLst>
                    <a:ext uri="{9D8B030D-6E8A-4147-A177-3AD203B41FA5}">
                      <a16:colId xmlns:a16="http://schemas.microsoft.com/office/drawing/2014/main" val="3211682561"/>
                    </a:ext>
                  </a:extLst>
                </a:gridCol>
                <a:gridCol w="1215869">
                  <a:extLst>
                    <a:ext uri="{9D8B030D-6E8A-4147-A177-3AD203B41FA5}">
                      <a16:colId xmlns:a16="http://schemas.microsoft.com/office/drawing/2014/main" val="3369923086"/>
                    </a:ext>
                  </a:extLst>
                </a:gridCol>
              </a:tblGrid>
              <a:tr h="778917">
                <a:tc>
                  <a:txBody>
                    <a:bodyPr/>
                    <a:lstStyle/>
                    <a:p>
                      <a:pPr algn="ctr"/>
                      <a:r>
                        <a:rPr lang="de-DE" sz="1350" kern="1200" dirty="0" err="1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  <a:ea typeface="+mn-ea"/>
                          <a:cs typeface="+mn-cs"/>
                        </a:rPr>
                        <a:t>Saprobienindex</a:t>
                      </a:r>
                      <a:r>
                        <a:rPr lang="de-DE" sz="1350" kern="1200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  <a:ea typeface="+mn-ea"/>
                          <a:cs typeface="+mn-cs"/>
                        </a:rPr>
                        <a:t> bestimmt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kern="1200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  <a:ea typeface="+mn-ea"/>
                          <a:cs typeface="+mn-cs"/>
                        </a:rPr>
                        <a:t>Durch eine Klausur/ Prüfung gefallen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350" kern="1200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  <a:ea typeface="+mn-ea"/>
                          <a:cs typeface="+mn-cs"/>
                        </a:rPr>
                        <a:t>Heutiger Anreiseweg &gt;30 km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in Braunschweig studiert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auf einer Baustelle gewesen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0497048"/>
                  </a:ext>
                </a:extLst>
              </a:tr>
              <a:tr h="778917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in Niedersachsen geboren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kein DWA Mitglied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err="1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abwassertech</a:t>
                      </a:r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. Bauwerk dimensioniert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Schon in einer KA/KW</a:t>
                      </a:r>
                    </a:p>
                    <a:p>
                      <a:pPr algn="ctr"/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geblättert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in einem Wasserwerk gewesen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220268"/>
                  </a:ext>
                </a:extLst>
              </a:tr>
              <a:tr h="846448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>
                        <a:solidFill>
                          <a:sysClr val="windowText" lastClr="000000"/>
                        </a:solidFill>
                        <a:latin typeface="Bahnschrift SemiLight SemiConde" panose="020B0502040204020203" pitchFamily="34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studiert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DWA Stand auf einer Messe besucht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ein Kanalbefahrungs-video angeschaut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dirty="0">
                        <a:solidFill>
                          <a:sysClr val="windowText" lastClr="000000"/>
                        </a:solidFill>
                        <a:latin typeface="Bahnschrift SemiLight SemiConde" panose="020B0502040204020203" pitchFamily="34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DWA Mitglied</a:t>
                      </a:r>
                    </a:p>
                    <a:p>
                      <a:pPr algn="ctr"/>
                      <a:endParaRPr lang="de-DE" sz="1350" kern="1200" dirty="0">
                        <a:solidFill>
                          <a:sysClr val="windowText" lastClr="000000"/>
                        </a:solidFill>
                        <a:latin typeface="Bahnschrift SemiLight SemiConde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350" kern="1200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  <a:ea typeface="+mn-ea"/>
                          <a:cs typeface="+mn-cs"/>
                        </a:rPr>
                        <a:t>eine (Ab-) Wasserprobe genommen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4843557"/>
                  </a:ext>
                </a:extLst>
              </a:tr>
              <a:tr h="940498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auf einer Kläranlage gewesen</a:t>
                      </a:r>
                    </a:p>
                    <a:p>
                      <a:pPr algn="ctr"/>
                      <a:endParaRPr lang="de-DE" sz="1350" kern="1200" dirty="0">
                        <a:solidFill>
                          <a:sysClr val="windowText" lastClr="000000"/>
                        </a:solidFill>
                        <a:latin typeface="Bahnschrift SemiLight SemiConde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einen Kanaldeckel geöffnet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Quereinsteiger im (Ab)wasser-/ Abfallbereich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an einem DWA Stammtisch teilgenommen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durch ein Mikroskop geschaut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4742316"/>
                  </a:ext>
                </a:extLst>
              </a:tr>
              <a:tr h="940498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Praktikum o. Arbeitserfahrung im Ausland gemacht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eine Ausbildung gemacht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350" kern="1200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  <a:ea typeface="+mn-ea"/>
                          <a:cs typeface="+mn-cs"/>
                        </a:rPr>
                        <a:t>36 Jahre alt oder jünger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350" kern="1200" dirty="0">
                        <a:solidFill>
                          <a:sysClr val="windowText" lastClr="000000"/>
                        </a:solidFill>
                        <a:latin typeface="Bahnschrift SemiLight SemiConde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mit einer Genehmigungs-behörde Kontakt gehabt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3682518"/>
                  </a:ext>
                </a:extLst>
              </a:tr>
            </a:tbl>
          </a:graphicData>
        </a:graphic>
      </p:graphicFrame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8A0644D4-D798-40E2-9DE2-20BBEAEEF03D}"/>
              </a:ext>
            </a:extLst>
          </p:cNvPr>
          <p:cNvCxnSpPr/>
          <p:nvPr/>
        </p:nvCxnSpPr>
        <p:spPr>
          <a:xfrm>
            <a:off x="0" y="4953000"/>
            <a:ext cx="6858000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Grafik 8">
            <a:extLst>
              <a:ext uri="{FF2B5EF4-FFF2-40B4-BE49-F238E27FC236}">
                <a16:creationId xmlns:a16="http://schemas.microsoft.com/office/drawing/2014/main" id="{056FF7D4-B821-465E-8720-A69DFB84AD8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75" t="20100" r="12315" b="25405"/>
          <a:stretch/>
        </p:blipFill>
        <p:spPr bwMode="auto">
          <a:xfrm>
            <a:off x="5373981" y="4943262"/>
            <a:ext cx="1123535" cy="57632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BADC99BD-4713-4A73-BAAE-0148377F5DF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75" t="20100" r="12315" b="25405"/>
          <a:stretch/>
        </p:blipFill>
        <p:spPr bwMode="auto">
          <a:xfrm>
            <a:off x="5373981" y="46887"/>
            <a:ext cx="1123535" cy="57632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2" name="Textfeld 11">
            <a:extLst>
              <a:ext uri="{FF2B5EF4-FFF2-40B4-BE49-F238E27FC236}">
                <a16:creationId xmlns:a16="http://schemas.microsoft.com/office/drawing/2014/main" id="{B3BE0203-40CF-4D25-B649-9CA624CB0095}"/>
              </a:ext>
            </a:extLst>
          </p:cNvPr>
          <p:cNvSpPr txBox="1"/>
          <p:nvPr/>
        </p:nvSpPr>
        <p:spPr>
          <a:xfrm>
            <a:off x="2321902" y="5020005"/>
            <a:ext cx="343339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000" b="1" dirty="0">
                <a:solidFill>
                  <a:srgbClr val="007DC5"/>
                </a:solidFill>
                <a:effectLst/>
                <a:latin typeface="DIN"/>
                <a:ea typeface="Calibri" panose="020F0502020204030204" pitchFamily="34" charset="0"/>
                <a:cs typeface="Times New Roman" panose="02020603050405020304" pitchFamily="18" charset="0"/>
              </a:rPr>
              <a:t>Junge DWA </a:t>
            </a:r>
            <a:r>
              <a:rPr lang="de-DE" sz="2000" b="1" dirty="0">
                <a:solidFill>
                  <a:srgbClr val="007DC5"/>
                </a:solidFill>
                <a:latin typeface="DIN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de-DE" sz="2000" b="1" dirty="0">
                <a:solidFill>
                  <a:srgbClr val="007DC5"/>
                </a:solidFill>
                <a:effectLst/>
                <a:latin typeface="DIN"/>
                <a:ea typeface="Calibri" panose="020F0502020204030204" pitchFamily="34" charset="0"/>
                <a:cs typeface="Times New Roman" panose="02020603050405020304" pitchFamily="18" charset="0"/>
              </a:rPr>
              <a:t>ingo </a:t>
            </a:r>
            <a:endParaRPr lang="de-DE" sz="2000" dirty="0"/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BE7B49BF-8661-4C2D-845E-9A130C67AEE5}"/>
              </a:ext>
            </a:extLst>
          </p:cNvPr>
          <p:cNvSpPr txBox="1"/>
          <p:nvPr/>
        </p:nvSpPr>
        <p:spPr>
          <a:xfrm>
            <a:off x="2321902" y="125257"/>
            <a:ext cx="343339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000" b="1" dirty="0">
                <a:solidFill>
                  <a:srgbClr val="007DC5"/>
                </a:solidFill>
                <a:effectLst/>
                <a:latin typeface="DIN"/>
                <a:ea typeface="Calibri" panose="020F0502020204030204" pitchFamily="34" charset="0"/>
                <a:cs typeface="Times New Roman" panose="02020603050405020304" pitchFamily="18" charset="0"/>
              </a:rPr>
              <a:t>Junge DWA Bingo </a:t>
            </a:r>
            <a:endParaRPr lang="de-DE" sz="2000" dirty="0"/>
          </a:p>
        </p:txBody>
      </p:sp>
      <p:pic>
        <p:nvPicPr>
          <p:cNvPr id="19" name="Grafik 18">
            <a:extLst>
              <a:ext uri="{FF2B5EF4-FFF2-40B4-BE49-F238E27FC236}">
                <a16:creationId xmlns:a16="http://schemas.microsoft.com/office/drawing/2014/main" id="{097B004E-BBC4-414E-9D0E-E31808B4FCF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75" t="20100" r="12315" b="25405"/>
          <a:stretch/>
        </p:blipFill>
        <p:spPr bwMode="auto">
          <a:xfrm>
            <a:off x="437550" y="752808"/>
            <a:ext cx="1136990" cy="58322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Grafik 19">
            <a:extLst>
              <a:ext uri="{FF2B5EF4-FFF2-40B4-BE49-F238E27FC236}">
                <a16:creationId xmlns:a16="http://schemas.microsoft.com/office/drawing/2014/main" id="{4E7774A0-79D7-4C62-AA0C-68A30FCADAE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75" t="20100" r="12315" b="25405"/>
          <a:stretch/>
        </p:blipFill>
        <p:spPr bwMode="auto">
          <a:xfrm>
            <a:off x="4236991" y="8911173"/>
            <a:ext cx="1136990" cy="58322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242106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4">
            <a:extLst>
              <a:ext uri="{FF2B5EF4-FFF2-40B4-BE49-F238E27FC236}">
                <a16:creationId xmlns:a16="http://schemas.microsoft.com/office/drawing/2014/main" id="{9EEE48B1-11DA-4476-9ABA-1EB70BE563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3574922"/>
              </p:ext>
            </p:extLst>
          </p:nvPr>
        </p:nvGraphicFramePr>
        <p:xfrm>
          <a:off x="437550" y="603736"/>
          <a:ext cx="6163665" cy="4208049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232733">
                  <a:extLst>
                    <a:ext uri="{9D8B030D-6E8A-4147-A177-3AD203B41FA5}">
                      <a16:colId xmlns:a16="http://schemas.microsoft.com/office/drawing/2014/main" val="2979310679"/>
                    </a:ext>
                  </a:extLst>
                </a:gridCol>
                <a:gridCol w="1232733">
                  <a:extLst>
                    <a:ext uri="{9D8B030D-6E8A-4147-A177-3AD203B41FA5}">
                      <a16:colId xmlns:a16="http://schemas.microsoft.com/office/drawing/2014/main" val="1056753381"/>
                    </a:ext>
                  </a:extLst>
                </a:gridCol>
                <a:gridCol w="1232733">
                  <a:extLst>
                    <a:ext uri="{9D8B030D-6E8A-4147-A177-3AD203B41FA5}">
                      <a16:colId xmlns:a16="http://schemas.microsoft.com/office/drawing/2014/main" val="3269595078"/>
                    </a:ext>
                  </a:extLst>
                </a:gridCol>
                <a:gridCol w="1232733">
                  <a:extLst>
                    <a:ext uri="{9D8B030D-6E8A-4147-A177-3AD203B41FA5}">
                      <a16:colId xmlns:a16="http://schemas.microsoft.com/office/drawing/2014/main" val="3211682561"/>
                    </a:ext>
                  </a:extLst>
                </a:gridCol>
                <a:gridCol w="1232733">
                  <a:extLst>
                    <a:ext uri="{9D8B030D-6E8A-4147-A177-3AD203B41FA5}">
                      <a16:colId xmlns:a16="http://schemas.microsoft.com/office/drawing/2014/main" val="3369923086"/>
                    </a:ext>
                  </a:extLst>
                </a:gridCol>
              </a:tblGrid>
              <a:tr h="828289"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auf einer Kläranlage gewesen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350" kern="1200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  <a:ea typeface="+mn-ea"/>
                          <a:cs typeface="+mn-cs"/>
                        </a:rPr>
                        <a:t>eine (Ab-) Wasserprobe genommen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in einem Wasserwerk gewesen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350" kern="1200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  <a:ea typeface="+mn-ea"/>
                          <a:cs typeface="+mn-cs"/>
                        </a:rPr>
                        <a:t>36 Jahre alt oder jünger</a:t>
                      </a:r>
                    </a:p>
                    <a:p>
                      <a:pPr algn="ctr"/>
                      <a:endParaRPr lang="de-DE" sz="1350" kern="1200" dirty="0">
                        <a:solidFill>
                          <a:sysClr val="windowText" lastClr="000000"/>
                        </a:solidFill>
                        <a:latin typeface="Bahnschrift SemiLight SemiConde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in Niedersachsen geboren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0497048"/>
                  </a:ext>
                </a:extLst>
              </a:tr>
              <a:tr h="819440"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Durch eine Klausur/ Prüfung gefallen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einen Kanaldeckel geöffnet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durch ein Mikroskop geschaut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an einem DWA Stammtisch teilgenommen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mit einer Genehmigungs-behörde Kontakt gehabt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220268"/>
                  </a:ext>
                </a:extLst>
              </a:tr>
              <a:tr h="81944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Praktikum o. Arbeitserfahrung im Ausland gemacht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ysClr val="windowText" lastClr="000000"/>
                        </a:solidFill>
                        <a:latin typeface="Bahnschrift SemiLight SemiConde" panose="020B0502040204020203" pitchFamily="34" charset="0"/>
                      </a:endParaRPr>
                    </a:p>
                    <a:p>
                      <a:pPr algn="ctr"/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DWA Mitglied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dirty="0">
                        <a:solidFill>
                          <a:sysClr val="windowText" lastClr="000000"/>
                        </a:solidFill>
                        <a:latin typeface="Bahnschrift SemiLight SemiConde" panose="020B0502040204020203" pitchFamily="34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studiert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ein Kanalbefahrungs-video angeschaut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DWA Stand auf einer Messe besucht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4843557"/>
                  </a:ext>
                </a:extLst>
              </a:tr>
              <a:tr h="819440"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Heutiger Anreiseweg &gt;30 km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ysClr val="windowText" lastClr="000000"/>
                        </a:solidFill>
                        <a:latin typeface="Bahnschrift SemiLight SemiConde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Schon in einer KA/KW</a:t>
                      </a:r>
                    </a:p>
                    <a:p>
                      <a:pPr algn="ctr"/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geblättert </a:t>
                      </a:r>
                    </a:p>
                    <a:p>
                      <a:pPr algn="ctr"/>
                      <a:endParaRPr lang="de-DE" dirty="0">
                        <a:solidFill>
                          <a:sysClr val="windowText" lastClr="000000"/>
                        </a:solidFill>
                        <a:latin typeface="Bahnschrift SemiLight SemiConde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Quereinsteiger im (Ab)wasser-/ Abfallbereich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eine Ausbildung gemacht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4742316"/>
                  </a:ext>
                </a:extLst>
              </a:tr>
              <a:tr h="819440">
                <a:tc>
                  <a:txBody>
                    <a:bodyPr/>
                    <a:lstStyle/>
                    <a:p>
                      <a:pPr algn="ctr"/>
                      <a:r>
                        <a:rPr lang="de-DE" dirty="0" err="1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Saprobienindex</a:t>
                      </a:r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 bestimmt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err="1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abwassertech</a:t>
                      </a:r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. Bauwerk dimensioniert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kein DWA Mitglied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in Braunschweig studiert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auf einer Baustelle gewesen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3682518"/>
                  </a:ext>
                </a:extLst>
              </a:tr>
            </a:tbl>
          </a:graphicData>
        </a:graphic>
      </p:graphicFrame>
      <p:graphicFrame>
        <p:nvGraphicFramePr>
          <p:cNvPr id="5" name="Tabelle 4">
            <a:extLst>
              <a:ext uri="{FF2B5EF4-FFF2-40B4-BE49-F238E27FC236}">
                <a16:creationId xmlns:a16="http://schemas.microsoft.com/office/drawing/2014/main" id="{32E7A67C-13E1-4A3B-A0FB-0B95F1D364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5133137"/>
              </p:ext>
            </p:extLst>
          </p:nvPr>
        </p:nvGraphicFramePr>
        <p:xfrm>
          <a:off x="437550" y="5496858"/>
          <a:ext cx="6163664" cy="4285278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300188">
                  <a:extLst>
                    <a:ext uri="{9D8B030D-6E8A-4147-A177-3AD203B41FA5}">
                      <a16:colId xmlns:a16="http://schemas.microsoft.com/office/drawing/2014/main" val="2979310679"/>
                    </a:ext>
                  </a:extLst>
                </a:gridCol>
                <a:gridCol w="1215869">
                  <a:extLst>
                    <a:ext uri="{9D8B030D-6E8A-4147-A177-3AD203B41FA5}">
                      <a16:colId xmlns:a16="http://schemas.microsoft.com/office/drawing/2014/main" val="1056753381"/>
                    </a:ext>
                  </a:extLst>
                </a:gridCol>
                <a:gridCol w="1215869">
                  <a:extLst>
                    <a:ext uri="{9D8B030D-6E8A-4147-A177-3AD203B41FA5}">
                      <a16:colId xmlns:a16="http://schemas.microsoft.com/office/drawing/2014/main" val="3269595078"/>
                    </a:ext>
                  </a:extLst>
                </a:gridCol>
                <a:gridCol w="1215869">
                  <a:extLst>
                    <a:ext uri="{9D8B030D-6E8A-4147-A177-3AD203B41FA5}">
                      <a16:colId xmlns:a16="http://schemas.microsoft.com/office/drawing/2014/main" val="3211682561"/>
                    </a:ext>
                  </a:extLst>
                </a:gridCol>
                <a:gridCol w="1215869">
                  <a:extLst>
                    <a:ext uri="{9D8B030D-6E8A-4147-A177-3AD203B41FA5}">
                      <a16:colId xmlns:a16="http://schemas.microsoft.com/office/drawing/2014/main" val="3369923086"/>
                    </a:ext>
                  </a:extLst>
                </a:gridCol>
              </a:tblGrid>
              <a:tr h="778917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in Niedersachsen geboren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kern="1200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  <a:ea typeface="+mn-ea"/>
                          <a:cs typeface="+mn-cs"/>
                        </a:rPr>
                        <a:t>Durch eine Klausur/ Prüfung gefallen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350" kern="1200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  <a:ea typeface="+mn-ea"/>
                          <a:cs typeface="+mn-cs"/>
                        </a:rPr>
                        <a:t>Heutiger Anreiseweg &gt;30 km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in Braunschweig studiert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Quereinsteiger im (Ab)wasser-/ Abfallbereich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0497048"/>
                  </a:ext>
                </a:extLst>
              </a:tr>
              <a:tr h="778917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auf einer Kläranlage gewesen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kein DWA Mitglied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err="1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abwassertech</a:t>
                      </a:r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. Bauwerk dimensioniert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Schon in einer KA/KW</a:t>
                      </a:r>
                    </a:p>
                    <a:p>
                      <a:pPr algn="ctr"/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geblättert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in einem Wasserwerk gewesen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220268"/>
                  </a:ext>
                </a:extLst>
              </a:tr>
              <a:tr h="846448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dirty="0">
                        <a:solidFill>
                          <a:sysClr val="windowText" lastClr="000000"/>
                        </a:solidFill>
                        <a:latin typeface="Bahnschrift SemiLight SemiConde" panose="020B0502040204020203" pitchFamily="34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studiert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DWA Stand auf einer Messe besucht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ein Kanalbefahrungs-video angeschaut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dirty="0">
                        <a:solidFill>
                          <a:sysClr val="windowText" lastClr="000000"/>
                        </a:solidFill>
                        <a:latin typeface="Bahnschrift SemiLight SemiConde" panose="020B0502040204020203" pitchFamily="34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DWA Mitglied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einen Kanaldeckel geöffnet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4843557"/>
                  </a:ext>
                </a:extLst>
              </a:tr>
              <a:tr h="940498">
                <a:tc>
                  <a:txBody>
                    <a:bodyPr/>
                    <a:lstStyle/>
                    <a:p>
                      <a:pPr algn="ctr"/>
                      <a:endParaRPr lang="de-DE" sz="1350" kern="1200" dirty="0">
                        <a:solidFill>
                          <a:sysClr val="windowText" lastClr="000000"/>
                        </a:solidFill>
                        <a:latin typeface="Bahnschrift SemiLight SemiConde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350" kern="1200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  <a:ea typeface="+mn-ea"/>
                          <a:cs typeface="+mn-cs"/>
                        </a:rPr>
                        <a:t>eine (Ab-) Wasserprobe genommen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auf einer Baustelle gewesen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an einem DWA Stammtisch teilgenommen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durch ein Mikroskop geschaut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4742316"/>
                  </a:ext>
                </a:extLst>
              </a:tr>
              <a:tr h="940498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Praktikum o. Arbeitserfahrung im Ausland gemacht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eine Ausbildung gemacht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350" kern="1200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  <a:ea typeface="+mn-ea"/>
                          <a:cs typeface="+mn-cs"/>
                        </a:rPr>
                        <a:t>36 Jahre alt oder jünger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kern="1200" dirty="0" err="1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  <a:ea typeface="+mn-ea"/>
                          <a:cs typeface="+mn-cs"/>
                        </a:rPr>
                        <a:t>Saprobienindex</a:t>
                      </a:r>
                      <a:r>
                        <a:rPr lang="de-DE" sz="1200" kern="1200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  <a:ea typeface="+mn-ea"/>
                          <a:cs typeface="+mn-cs"/>
                        </a:rPr>
                        <a:t> bestimmt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mit einer Genehmigungs-behörde Kontakt gehabt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3682518"/>
                  </a:ext>
                </a:extLst>
              </a:tr>
            </a:tbl>
          </a:graphicData>
        </a:graphic>
      </p:graphicFrame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8A0644D4-D798-40E2-9DE2-20BBEAEEF03D}"/>
              </a:ext>
            </a:extLst>
          </p:cNvPr>
          <p:cNvCxnSpPr/>
          <p:nvPr/>
        </p:nvCxnSpPr>
        <p:spPr>
          <a:xfrm>
            <a:off x="0" y="4953000"/>
            <a:ext cx="6858000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Grafik 8">
            <a:extLst>
              <a:ext uri="{FF2B5EF4-FFF2-40B4-BE49-F238E27FC236}">
                <a16:creationId xmlns:a16="http://schemas.microsoft.com/office/drawing/2014/main" id="{056FF7D4-B821-465E-8720-A69DFB84AD8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75" t="20100" r="12315" b="25405"/>
          <a:stretch/>
        </p:blipFill>
        <p:spPr bwMode="auto">
          <a:xfrm>
            <a:off x="5373981" y="4943262"/>
            <a:ext cx="1123535" cy="57632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BADC99BD-4713-4A73-BAAE-0148377F5DF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75" t="20100" r="12315" b="25405"/>
          <a:stretch/>
        </p:blipFill>
        <p:spPr bwMode="auto">
          <a:xfrm>
            <a:off x="5373981" y="46887"/>
            <a:ext cx="1123535" cy="57632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2" name="Textfeld 11">
            <a:extLst>
              <a:ext uri="{FF2B5EF4-FFF2-40B4-BE49-F238E27FC236}">
                <a16:creationId xmlns:a16="http://schemas.microsoft.com/office/drawing/2014/main" id="{B3BE0203-40CF-4D25-B649-9CA624CB0095}"/>
              </a:ext>
            </a:extLst>
          </p:cNvPr>
          <p:cNvSpPr txBox="1"/>
          <p:nvPr/>
        </p:nvSpPr>
        <p:spPr>
          <a:xfrm>
            <a:off x="2321902" y="5020005"/>
            <a:ext cx="343339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000" b="1" dirty="0">
                <a:solidFill>
                  <a:srgbClr val="007DC5"/>
                </a:solidFill>
                <a:effectLst/>
                <a:latin typeface="DIN"/>
                <a:ea typeface="Calibri" panose="020F0502020204030204" pitchFamily="34" charset="0"/>
                <a:cs typeface="Times New Roman" panose="02020603050405020304" pitchFamily="18" charset="0"/>
              </a:rPr>
              <a:t>Junge DWA </a:t>
            </a:r>
            <a:r>
              <a:rPr lang="de-DE" sz="2000" b="1" dirty="0">
                <a:solidFill>
                  <a:srgbClr val="007DC5"/>
                </a:solidFill>
                <a:latin typeface="DIN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de-DE" sz="2000" b="1" dirty="0">
                <a:solidFill>
                  <a:srgbClr val="007DC5"/>
                </a:solidFill>
                <a:effectLst/>
                <a:latin typeface="DIN"/>
                <a:ea typeface="Calibri" panose="020F0502020204030204" pitchFamily="34" charset="0"/>
                <a:cs typeface="Times New Roman" panose="02020603050405020304" pitchFamily="18" charset="0"/>
              </a:rPr>
              <a:t>ingo </a:t>
            </a:r>
            <a:endParaRPr lang="de-DE" sz="2000" dirty="0"/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BE7B49BF-8661-4C2D-845E-9A130C67AEE5}"/>
              </a:ext>
            </a:extLst>
          </p:cNvPr>
          <p:cNvSpPr txBox="1"/>
          <p:nvPr/>
        </p:nvSpPr>
        <p:spPr>
          <a:xfrm>
            <a:off x="2321902" y="125257"/>
            <a:ext cx="343339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000" b="1" dirty="0">
                <a:solidFill>
                  <a:srgbClr val="007DC5"/>
                </a:solidFill>
                <a:effectLst/>
                <a:latin typeface="DIN"/>
                <a:ea typeface="Calibri" panose="020F0502020204030204" pitchFamily="34" charset="0"/>
                <a:cs typeface="Times New Roman" panose="02020603050405020304" pitchFamily="18" charset="0"/>
              </a:rPr>
              <a:t>Junge DWA Bingo </a:t>
            </a:r>
            <a:endParaRPr lang="de-DE" sz="2000" dirty="0"/>
          </a:p>
        </p:txBody>
      </p:sp>
      <p:pic>
        <p:nvPicPr>
          <p:cNvPr id="19" name="Grafik 18">
            <a:extLst>
              <a:ext uri="{FF2B5EF4-FFF2-40B4-BE49-F238E27FC236}">
                <a16:creationId xmlns:a16="http://schemas.microsoft.com/office/drawing/2014/main" id="{097B004E-BBC4-414E-9D0E-E31808B4FCF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75" t="20100" r="12315" b="25405"/>
          <a:stretch/>
        </p:blipFill>
        <p:spPr bwMode="auto">
          <a:xfrm>
            <a:off x="1695301" y="3252386"/>
            <a:ext cx="1136990" cy="58322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9581CFEF-755C-4B1D-9AF8-5E556891487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75" t="20100" r="12315" b="25405"/>
          <a:stretch/>
        </p:blipFill>
        <p:spPr bwMode="auto">
          <a:xfrm>
            <a:off x="558311" y="8109507"/>
            <a:ext cx="1136990" cy="58322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681948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4">
            <a:extLst>
              <a:ext uri="{FF2B5EF4-FFF2-40B4-BE49-F238E27FC236}">
                <a16:creationId xmlns:a16="http://schemas.microsoft.com/office/drawing/2014/main" id="{9EEE48B1-11DA-4476-9ABA-1EB70BE563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4575408"/>
              </p:ext>
            </p:extLst>
          </p:nvPr>
        </p:nvGraphicFramePr>
        <p:xfrm>
          <a:off x="437550" y="603736"/>
          <a:ext cx="6163665" cy="4113089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232733">
                  <a:extLst>
                    <a:ext uri="{9D8B030D-6E8A-4147-A177-3AD203B41FA5}">
                      <a16:colId xmlns:a16="http://schemas.microsoft.com/office/drawing/2014/main" val="2979310679"/>
                    </a:ext>
                  </a:extLst>
                </a:gridCol>
                <a:gridCol w="1232733">
                  <a:extLst>
                    <a:ext uri="{9D8B030D-6E8A-4147-A177-3AD203B41FA5}">
                      <a16:colId xmlns:a16="http://schemas.microsoft.com/office/drawing/2014/main" val="1056753381"/>
                    </a:ext>
                  </a:extLst>
                </a:gridCol>
                <a:gridCol w="1232733">
                  <a:extLst>
                    <a:ext uri="{9D8B030D-6E8A-4147-A177-3AD203B41FA5}">
                      <a16:colId xmlns:a16="http://schemas.microsoft.com/office/drawing/2014/main" val="3269595078"/>
                    </a:ext>
                  </a:extLst>
                </a:gridCol>
                <a:gridCol w="1232733">
                  <a:extLst>
                    <a:ext uri="{9D8B030D-6E8A-4147-A177-3AD203B41FA5}">
                      <a16:colId xmlns:a16="http://schemas.microsoft.com/office/drawing/2014/main" val="3211682561"/>
                    </a:ext>
                  </a:extLst>
                </a:gridCol>
                <a:gridCol w="1232733">
                  <a:extLst>
                    <a:ext uri="{9D8B030D-6E8A-4147-A177-3AD203B41FA5}">
                      <a16:colId xmlns:a16="http://schemas.microsoft.com/office/drawing/2014/main" val="3369923086"/>
                    </a:ext>
                  </a:extLst>
                </a:gridCol>
              </a:tblGrid>
              <a:tr h="828289"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auf einer Kläranlage gewesen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350" kern="1200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  <a:ea typeface="+mn-ea"/>
                          <a:cs typeface="+mn-cs"/>
                        </a:rPr>
                        <a:t>eine (Ab-) Wasserprobe genommen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Praktikum o. Arbeitserfahrung im Ausland gemacht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350" kern="1200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  <a:ea typeface="+mn-ea"/>
                          <a:cs typeface="+mn-cs"/>
                        </a:rPr>
                        <a:t>36 Jahre alt oder jünger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in Niedersachsen geboren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0497048"/>
                  </a:ext>
                </a:extLst>
              </a:tr>
              <a:tr h="819440"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Durch eine Klausur/ Prüfung gefallen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einen Kanaldeckel geöffnet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durch ein Mikroskop geschaut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an einem DWA Stammtisch teilgenommen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mit einer Genehmigungs-behörde Kontakt gehabt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220268"/>
                  </a:ext>
                </a:extLst>
              </a:tr>
              <a:tr h="81944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in einem Wasserwerk gewesen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ysClr val="windowText" lastClr="000000"/>
                        </a:solidFill>
                        <a:latin typeface="Bahnschrift SemiLight SemiConde" panose="020B0502040204020203" pitchFamily="34" charset="0"/>
                      </a:endParaRPr>
                    </a:p>
                    <a:p>
                      <a:pPr algn="ctr"/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DWA Mitglied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dirty="0">
                        <a:solidFill>
                          <a:sysClr val="windowText" lastClr="000000"/>
                        </a:solidFill>
                        <a:latin typeface="Bahnschrift SemiLight SemiConde" panose="020B0502040204020203" pitchFamily="34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studiert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ein Kanalbefahrungs-video angeschaut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DWA Stand auf einer Messe besucht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4843557"/>
                  </a:ext>
                </a:extLst>
              </a:tr>
              <a:tr h="819440"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Heutiger Anreiseweg &gt;30 km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Schon in einer KA/KW</a:t>
                      </a:r>
                    </a:p>
                    <a:p>
                      <a:pPr algn="ctr"/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geblättert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ysClr val="windowText" lastClr="000000"/>
                        </a:solidFill>
                        <a:latin typeface="Bahnschrift SemiLight SemiConde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Quereinsteiger im (Ab)wasser-/ Abfallbereich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eine Ausbildung gemacht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4742316"/>
                  </a:ext>
                </a:extLst>
              </a:tr>
              <a:tr h="819440">
                <a:tc>
                  <a:txBody>
                    <a:bodyPr/>
                    <a:lstStyle/>
                    <a:p>
                      <a:pPr algn="ctr"/>
                      <a:r>
                        <a:rPr lang="de-DE" dirty="0" err="1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Saprobienindex</a:t>
                      </a:r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 bestimmt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err="1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abwassertech</a:t>
                      </a:r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. Bauwerk dimensioniert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kein DWA Mitglied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in Braunschweig studiert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auf einer Baustelle gewesen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3682518"/>
                  </a:ext>
                </a:extLst>
              </a:tr>
            </a:tbl>
          </a:graphicData>
        </a:graphic>
      </p:graphicFrame>
      <p:graphicFrame>
        <p:nvGraphicFramePr>
          <p:cNvPr id="5" name="Tabelle 4">
            <a:extLst>
              <a:ext uri="{FF2B5EF4-FFF2-40B4-BE49-F238E27FC236}">
                <a16:creationId xmlns:a16="http://schemas.microsoft.com/office/drawing/2014/main" id="{32E7A67C-13E1-4A3B-A0FB-0B95F1D36485}"/>
              </a:ext>
            </a:extLst>
          </p:cNvPr>
          <p:cNvGraphicFramePr>
            <a:graphicFrameLocks noGrp="1"/>
          </p:cNvGraphicFramePr>
          <p:nvPr/>
        </p:nvGraphicFramePr>
        <p:xfrm>
          <a:off x="437550" y="5400675"/>
          <a:ext cx="6163664" cy="4285278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300188">
                  <a:extLst>
                    <a:ext uri="{9D8B030D-6E8A-4147-A177-3AD203B41FA5}">
                      <a16:colId xmlns:a16="http://schemas.microsoft.com/office/drawing/2014/main" val="2979310679"/>
                    </a:ext>
                  </a:extLst>
                </a:gridCol>
                <a:gridCol w="1215869">
                  <a:extLst>
                    <a:ext uri="{9D8B030D-6E8A-4147-A177-3AD203B41FA5}">
                      <a16:colId xmlns:a16="http://schemas.microsoft.com/office/drawing/2014/main" val="1056753381"/>
                    </a:ext>
                  </a:extLst>
                </a:gridCol>
                <a:gridCol w="1215869">
                  <a:extLst>
                    <a:ext uri="{9D8B030D-6E8A-4147-A177-3AD203B41FA5}">
                      <a16:colId xmlns:a16="http://schemas.microsoft.com/office/drawing/2014/main" val="3269595078"/>
                    </a:ext>
                  </a:extLst>
                </a:gridCol>
                <a:gridCol w="1215869">
                  <a:extLst>
                    <a:ext uri="{9D8B030D-6E8A-4147-A177-3AD203B41FA5}">
                      <a16:colId xmlns:a16="http://schemas.microsoft.com/office/drawing/2014/main" val="3211682561"/>
                    </a:ext>
                  </a:extLst>
                </a:gridCol>
                <a:gridCol w="1215869">
                  <a:extLst>
                    <a:ext uri="{9D8B030D-6E8A-4147-A177-3AD203B41FA5}">
                      <a16:colId xmlns:a16="http://schemas.microsoft.com/office/drawing/2014/main" val="3369923086"/>
                    </a:ext>
                  </a:extLst>
                </a:gridCol>
              </a:tblGrid>
              <a:tr h="778917">
                <a:tc>
                  <a:txBody>
                    <a:bodyPr/>
                    <a:lstStyle/>
                    <a:p>
                      <a:pPr algn="ctr"/>
                      <a:r>
                        <a:rPr lang="de-DE" sz="1350" kern="1200" dirty="0" err="1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  <a:ea typeface="+mn-ea"/>
                          <a:cs typeface="+mn-cs"/>
                        </a:rPr>
                        <a:t>Saprobienindex</a:t>
                      </a:r>
                      <a:r>
                        <a:rPr lang="de-DE" sz="1350" kern="1200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  <a:ea typeface="+mn-ea"/>
                          <a:cs typeface="+mn-cs"/>
                        </a:rPr>
                        <a:t> bestimmt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kern="1200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  <a:ea typeface="+mn-ea"/>
                          <a:cs typeface="+mn-cs"/>
                        </a:rPr>
                        <a:t>Durch eine Klausur/ Prüfung gefallen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350" kern="1200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  <a:ea typeface="+mn-ea"/>
                          <a:cs typeface="+mn-cs"/>
                        </a:rPr>
                        <a:t>Heutiger Anreiseweg &gt;30 km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in Braunschweig studiert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auf einer Baustelle gewesen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0497048"/>
                  </a:ext>
                </a:extLst>
              </a:tr>
              <a:tr h="778917">
                <a:tc>
                  <a:txBody>
                    <a:bodyPr/>
                    <a:lstStyle/>
                    <a:p>
                      <a:pPr algn="ctr"/>
                      <a:endParaRPr lang="de-DE" sz="1350" kern="1200" dirty="0">
                        <a:solidFill>
                          <a:sysClr val="windowText" lastClr="000000"/>
                        </a:solidFill>
                        <a:latin typeface="Bahnschrift SemiLight SemiConde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kein DWA Mitglied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err="1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abwassertech</a:t>
                      </a:r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. Bauwerk dimensioniert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Schon in einer KA/KW</a:t>
                      </a:r>
                    </a:p>
                    <a:p>
                      <a:pPr algn="ctr"/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geblättert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in einem Wasserwerk gewesen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220268"/>
                  </a:ext>
                </a:extLst>
              </a:tr>
              <a:tr h="846448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>
                        <a:solidFill>
                          <a:sysClr val="windowText" lastClr="000000"/>
                        </a:solidFill>
                        <a:latin typeface="Bahnschrift SemiLight SemiConde" panose="020B0502040204020203" pitchFamily="34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studiert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DWA Stand auf einer Messe besucht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ein Kanalbefahrungs-video angeschaut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dirty="0">
                        <a:solidFill>
                          <a:sysClr val="windowText" lastClr="000000"/>
                        </a:solidFill>
                        <a:latin typeface="Bahnschrift SemiLight SemiConde" panose="020B0502040204020203" pitchFamily="34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DWA Mitglied</a:t>
                      </a:r>
                    </a:p>
                    <a:p>
                      <a:pPr algn="ctr"/>
                      <a:endParaRPr lang="de-DE" sz="1350" kern="1200" dirty="0">
                        <a:solidFill>
                          <a:sysClr val="windowText" lastClr="000000"/>
                        </a:solidFill>
                        <a:latin typeface="Bahnschrift SemiLight SemiConde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einen Kanaldeckel geöffnet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4843557"/>
                  </a:ext>
                </a:extLst>
              </a:tr>
              <a:tr h="940498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auf einer Kläranlage gewesen</a:t>
                      </a:r>
                    </a:p>
                    <a:p>
                      <a:pPr algn="ctr"/>
                      <a:endParaRPr lang="de-DE" sz="1350" kern="1200" dirty="0">
                        <a:solidFill>
                          <a:sysClr val="windowText" lastClr="000000"/>
                        </a:solidFill>
                        <a:latin typeface="Bahnschrift SemiLight SemiConde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350" kern="1200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  <a:ea typeface="+mn-ea"/>
                          <a:cs typeface="+mn-cs"/>
                        </a:rPr>
                        <a:t>eine (Ab-) Wasserprobe genommen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Quereinsteiger im (Ab)wasser-/ Abfallbereich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an einem DWA Stammtisch teilgenommen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durch ein Mikroskop geschaut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4742316"/>
                  </a:ext>
                </a:extLst>
              </a:tr>
              <a:tr h="940498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Praktikum o. Arbeitserfahrung im Ausland gemacht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eine Ausbildung gemacht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350" kern="1200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  <a:ea typeface="+mn-ea"/>
                          <a:cs typeface="+mn-cs"/>
                        </a:rPr>
                        <a:t>36 Jahre alt oder jünger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in Niedersachsen geboren</a:t>
                      </a:r>
                    </a:p>
                    <a:p>
                      <a:pPr algn="ctr"/>
                      <a:endParaRPr lang="de-DE" sz="1350" kern="1200" dirty="0">
                        <a:solidFill>
                          <a:sysClr val="windowText" lastClr="000000"/>
                        </a:solidFill>
                        <a:latin typeface="Bahnschrift SemiLight SemiConde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>
                          <a:solidFill>
                            <a:sysClr val="windowText" lastClr="000000"/>
                          </a:solidFill>
                          <a:latin typeface="Bahnschrift SemiLight SemiConde" panose="020B0502040204020203" pitchFamily="34" charset="0"/>
                        </a:rPr>
                        <a:t>mit einer Genehmigungs-behörde Kontakt gehabt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3682518"/>
                  </a:ext>
                </a:extLst>
              </a:tr>
            </a:tbl>
          </a:graphicData>
        </a:graphic>
      </p:graphicFrame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8A0644D4-D798-40E2-9DE2-20BBEAEEF03D}"/>
              </a:ext>
            </a:extLst>
          </p:cNvPr>
          <p:cNvCxnSpPr/>
          <p:nvPr/>
        </p:nvCxnSpPr>
        <p:spPr>
          <a:xfrm>
            <a:off x="0" y="4953000"/>
            <a:ext cx="6858000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Grafik 8">
            <a:extLst>
              <a:ext uri="{FF2B5EF4-FFF2-40B4-BE49-F238E27FC236}">
                <a16:creationId xmlns:a16="http://schemas.microsoft.com/office/drawing/2014/main" id="{056FF7D4-B821-465E-8720-A69DFB84AD8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75" t="20100" r="12315" b="25405"/>
          <a:stretch/>
        </p:blipFill>
        <p:spPr bwMode="auto">
          <a:xfrm>
            <a:off x="5373981" y="4943262"/>
            <a:ext cx="1123535" cy="57632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BADC99BD-4713-4A73-BAAE-0148377F5DF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75" t="20100" r="12315" b="25405"/>
          <a:stretch/>
        </p:blipFill>
        <p:spPr bwMode="auto">
          <a:xfrm>
            <a:off x="5373981" y="46887"/>
            <a:ext cx="1123535" cy="57632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2" name="Textfeld 11">
            <a:extLst>
              <a:ext uri="{FF2B5EF4-FFF2-40B4-BE49-F238E27FC236}">
                <a16:creationId xmlns:a16="http://schemas.microsoft.com/office/drawing/2014/main" id="{B3BE0203-40CF-4D25-B649-9CA624CB0095}"/>
              </a:ext>
            </a:extLst>
          </p:cNvPr>
          <p:cNvSpPr txBox="1"/>
          <p:nvPr/>
        </p:nvSpPr>
        <p:spPr>
          <a:xfrm>
            <a:off x="2321902" y="5020005"/>
            <a:ext cx="343339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000" b="1" dirty="0">
                <a:solidFill>
                  <a:srgbClr val="007DC5"/>
                </a:solidFill>
                <a:effectLst/>
                <a:latin typeface="DIN"/>
                <a:ea typeface="Calibri" panose="020F0502020204030204" pitchFamily="34" charset="0"/>
                <a:cs typeface="Times New Roman" panose="02020603050405020304" pitchFamily="18" charset="0"/>
              </a:rPr>
              <a:t>Junge DWA </a:t>
            </a:r>
            <a:r>
              <a:rPr lang="de-DE" sz="2000" b="1" dirty="0">
                <a:solidFill>
                  <a:srgbClr val="007DC5"/>
                </a:solidFill>
                <a:latin typeface="DIN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de-DE" sz="2000" b="1" dirty="0">
                <a:solidFill>
                  <a:srgbClr val="007DC5"/>
                </a:solidFill>
                <a:effectLst/>
                <a:latin typeface="DIN"/>
                <a:ea typeface="Calibri" panose="020F0502020204030204" pitchFamily="34" charset="0"/>
                <a:cs typeface="Times New Roman" panose="02020603050405020304" pitchFamily="18" charset="0"/>
              </a:rPr>
              <a:t>ingo </a:t>
            </a:r>
            <a:endParaRPr lang="de-DE" sz="2000" dirty="0"/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BE7B49BF-8661-4C2D-845E-9A130C67AEE5}"/>
              </a:ext>
            </a:extLst>
          </p:cNvPr>
          <p:cNvSpPr txBox="1"/>
          <p:nvPr/>
        </p:nvSpPr>
        <p:spPr>
          <a:xfrm>
            <a:off x="2321902" y="125257"/>
            <a:ext cx="343339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000" b="1" dirty="0">
                <a:solidFill>
                  <a:srgbClr val="007DC5"/>
                </a:solidFill>
                <a:effectLst/>
                <a:latin typeface="DIN"/>
                <a:ea typeface="Calibri" panose="020F0502020204030204" pitchFamily="34" charset="0"/>
                <a:cs typeface="Times New Roman" panose="02020603050405020304" pitchFamily="18" charset="0"/>
              </a:rPr>
              <a:t>Junge DWA Bingo </a:t>
            </a:r>
            <a:endParaRPr lang="de-DE" sz="2000" dirty="0"/>
          </a:p>
        </p:txBody>
      </p:sp>
      <p:pic>
        <p:nvPicPr>
          <p:cNvPr id="19" name="Grafik 18">
            <a:extLst>
              <a:ext uri="{FF2B5EF4-FFF2-40B4-BE49-F238E27FC236}">
                <a16:creationId xmlns:a16="http://schemas.microsoft.com/office/drawing/2014/main" id="{097B004E-BBC4-414E-9D0E-E31808B4FCF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75" t="20100" r="12315" b="25405"/>
          <a:stretch/>
        </p:blipFill>
        <p:spPr bwMode="auto">
          <a:xfrm>
            <a:off x="2937570" y="3127126"/>
            <a:ext cx="1136990" cy="58322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Grafik 19">
            <a:extLst>
              <a:ext uri="{FF2B5EF4-FFF2-40B4-BE49-F238E27FC236}">
                <a16:creationId xmlns:a16="http://schemas.microsoft.com/office/drawing/2014/main" id="{4E7774A0-79D7-4C62-AA0C-68A30FCADAE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75" t="20100" r="12315" b="25405"/>
          <a:stretch/>
        </p:blipFill>
        <p:spPr bwMode="auto">
          <a:xfrm>
            <a:off x="558311" y="6268181"/>
            <a:ext cx="1136990" cy="58322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099441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F2DE2946F76804B8A5224B3306E83A2" ma:contentTypeVersion="10" ma:contentTypeDescription="Ein neues Dokument erstellen." ma:contentTypeScope="" ma:versionID="0297c32da41311704ba1989437b122a7">
  <xsd:schema xmlns:xsd="http://www.w3.org/2001/XMLSchema" xmlns:xs="http://www.w3.org/2001/XMLSchema" xmlns:p="http://schemas.microsoft.com/office/2006/metadata/properties" xmlns:ns2="e1fdda86-4010-4ced-9ef5-e5f6d1843ba7" xmlns:ns3="8235650a-2d03-4104-ac0d-42e587a99491" targetNamespace="http://schemas.microsoft.com/office/2006/metadata/properties" ma:root="true" ma:fieldsID="7416af1ae6c56694069e4947f08b2c17" ns2:_="" ns3:_="">
    <xsd:import namespace="e1fdda86-4010-4ced-9ef5-e5f6d1843ba7"/>
    <xsd:import namespace="8235650a-2d03-4104-ac0d-42e587a994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fdda86-4010-4ced-9ef5-e5f6d1843b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6" nillable="true" ma:taxonomy="true" ma:internalName="lcf76f155ced4ddcb4097134ff3c332f" ma:taxonomyFieldName="MediaServiceImageTags" ma:displayName="Bildmarkierungen" ma:readOnly="false" ma:fieldId="{5cf76f15-5ced-4ddc-b409-7134ff3c332f}" ma:taxonomyMulti="true" ma:sspId="7be6ce99-4014-4988-bfc2-8179ae939ee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35650a-2d03-4104-ac0d-42e587a99491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57f48d26-6d42-40d0-9c6b-9541ec271c21}" ma:internalName="TaxCatchAll" ma:showField="CatchAllData" ma:web="8235650a-2d03-4104-ac0d-42e587a994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235650a-2d03-4104-ac0d-42e587a99491" xsi:nil="true"/>
    <lcf76f155ced4ddcb4097134ff3c332f xmlns="e1fdda86-4010-4ced-9ef5-e5f6d1843ba7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E9D09816-4801-46E7-8CCA-4A826D5B643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C2F46C7-46D4-4BA4-B7B2-66641522C22D}"/>
</file>

<file path=customXml/itemProps3.xml><?xml version="1.0" encoding="utf-8"?>
<ds:datastoreItem xmlns:ds="http://schemas.openxmlformats.org/officeDocument/2006/customXml" ds:itemID="{E45C5C29-5841-4762-AF22-8BBB4204BDBE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1060</Words>
  <Application>Microsoft Office PowerPoint</Application>
  <PresentationFormat>A4-Papier (210 x 297 mm)</PresentationFormat>
  <Paragraphs>281</Paragraphs>
  <Slides>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Office</vt:lpstr>
      <vt:lpstr>Anleitung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TU-Pseudonym 2516393386349931</dc:creator>
  <cp:lastModifiedBy>Cara Möginger</cp:lastModifiedBy>
  <cp:revision>10</cp:revision>
  <cp:lastPrinted>2022-04-09T15:53:29Z</cp:lastPrinted>
  <dcterms:created xsi:type="dcterms:W3CDTF">2022-04-09T14:59:44Z</dcterms:created>
  <dcterms:modified xsi:type="dcterms:W3CDTF">2022-05-28T06:42:37Z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0x010100DF2DE2946F76804B8A5224B3306E83A2</vt:lpwstr>
  </property>
</Properties>
</file>